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media/image7.svg" ContentType="image/svg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  <p:sldMasterId id="2147483679" r:id="rId6"/>
  </p:sldMasterIdLst>
  <p:notesMasterIdLst>
    <p:notesMasterId r:id="rId43"/>
  </p:notesMasterIdLst>
  <p:sldIdLst>
    <p:sldId id="470" r:id="rId7"/>
    <p:sldId id="455" r:id="rId8"/>
    <p:sldId id="522" r:id="rId9"/>
    <p:sldId id="321" r:id="rId10"/>
    <p:sldId id="429" r:id="rId11"/>
    <p:sldId id="486" r:id="rId12"/>
    <p:sldId id="476" r:id="rId13"/>
    <p:sldId id="501" r:id="rId14"/>
    <p:sldId id="502" r:id="rId15"/>
    <p:sldId id="500" r:id="rId16"/>
    <p:sldId id="503" r:id="rId17"/>
    <p:sldId id="451" r:id="rId18"/>
    <p:sldId id="362" r:id="rId19"/>
    <p:sldId id="491" r:id="rId20"/>
    <p:sldId id="494" r:id="rId21"/>
    <p:sldId id="492" r:id="rId22"/>
    <p:sldId id="493" r:id="rId23"/>
    <p:sldId id="504" r:id="rId24"/>
    <p:sldId id="506" r:id="rId25"/>
    <p:sldId id="390" r:id="rId26"/>
    <p:sldId id="467" r:id="rId27"/>
    <p:sldId id="468" r:id="rId28"/>
    <p:sldId id="507" r:id="rId29"/>
    <p:sldId id="510" r:id="rId30"/>
    <p:sldId id="511" r:id="rId31"/>
    <p:sldId id="513" r:id="rId32"/>
    <p:sldId id="514" r:id="rId33"/>
    <p:sldId id="517" r:id="rId34"/>
    <p:sldId id="518" r:id="rId35"/>
    <p:sldId id="519" r:id="rId36"/>
    <p:sldId id="441" r:id="rId37"/>
    <p:sldId id="440" r:id="rId38"/>
    <p:sldId id="462" r:id="rId39"/>
    <p:sldId id="520" r:id="rId40"/>
    <p:sldId id="521" r:id="rId41"/>
    <p:sldId id="438" r:id="rId4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19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15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14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5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EB043-C448-4B32-A454-9C7B942A14A4}" v="1" dt="2025-07-24T20:17:3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0" autoAdjust="0"/>
    <p:restoredTop sz="95039" autoAdjust="0"/>
  </p:normalViewPr>
  <p:slideViewPr>
    <p:cSldViewPr>
      <p:cViewPr varScale="1">
        <p:scale>
          <a:sx n="68" d="100"/>
          <a:sy n="68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62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er, Kelly (DEED)" userId="d81ae21b-150e-4f9f-a527-be91045f6204" providerId="ADAL" clId="{4BCEB043-C448-4B32-A454-9C7B942A14A4}"/>
    <pc:docChg chg="custSel modSld">
      <pc:chgData name="Tenner, Kelly (DEED)" userId="d81ae21b-150e-4f9f-a527-be91045f6204" providerId="ADAL" clId="{4BCEB043-C448-4B32-A454-9C7B942A14A4}" dt="2025-07-24T20:17:33.852" v="69"/>
      <pc:docMkLst>
        <pc:docMk/>
      </pc:docMkLst>
      <pc:sldChg chg="delSp modSp mod">
        <pc:chgData name="Tenner, Kelly (DEED)" userId="d81ae21b-150e-4f9f-a527-be91045f6204" providerId="ADAL" clId="{4BCEB043-C448-4B32-A454-9C7B942A14A4}" dt="2025-07-24T20:17:33.852" v="69"/>
        <pc:sldMkLst>
          <pc:docMk/>
          <pc:sldMk cId="3201443415" sldId="321"/>
        </pc:sldMkLst>
        <pc:spChg chg="mod ord">
          <ac:chgData name="Tenner, Kelly (DEED)" userId="d81ae21b-150e-4f9f-a527-be91045f6204" providerId="ADAL" clId="{4BCEB043-C448-4B32-A454-9C7B942A14A4}" dt="2025-07-24T20:17:16.642" v="66"/>
          <ac:spMkLst>
            <pc:docMk/>
            <pc:sldMk cId="3201443415" sldId="321"/>
            <ac:spMk id="2" creationId="{00000000-0000-0000-0000-000000000000}"/>
          </ac:spMkLst>
        </pc:spChg>
        <pc:spChg chg="del mod ord">
          <ac:chgData name="Tenner, Kelly (DEED)" userId="d81ae21b-150e-4f9f-a527-be91045f6204" providerId="ADAL" clId="{4BCEB043-C448-4B32-A454-9C7B942A14A4}" dt="2025-07-24T20:17:06.866" v="59" actId="21"/>
          <ac:spMkLst>
            <pc:docMk/>
            <pc:sldMk cId="3201443415" sldId="321"/>
            <ac:spMk id="5" creationId="{55B6E73B-C3AA-4F3D-9FF1-2135718B322F}"/>
          </ac:spMkLst>
        </pc:spChg>
        <pc:picChg chg="ord">
          <ac:chgData name="Tenner, Kelly (DEED)" userId="d81ae21b-150e-4f9f-a527-be91045f6204" providerId="ADAL" clId="{4BCEB043-C448-4B32-A454-9C7B942A14A4}" dt="2025-07-24T20:17:33.852" v="69"/>
          <ac:picMkLst>
            <pc:docMk/>
            <pc:sldMk cId="3201443415" sldId="321"/>
            <ac:picMk id="4" creationId="{E2344AB6-625C-4F32-A83D-2FD2E0C5C32E}"/>
          </ac:picMkLst>
        </pc:picChg>
        <pc:picChg chg="ord">
          <ac:chgData name="Tenner, Kelly (DEED)" userId="d81ae21b-150e-4f9f-a527-be91045f6204" providerId="ADAL" clId="{4BCEB043-C448-4B32-A454-9C7B942A14A4}" dt="2025-07-24T20:17:23.592" v="67" actId="13244"/>
          <ac:picMkLst>
            <pc:docMk/>
            <pc:sldMk cId="3201443415" sldId="321"/>
            <ac:picMk id="8" creationId="{11916519-6A84-4722-8692-8CAAF84A6DBE}"/>
          </ac:picMkLst>
        </pc:picChg>
        <pc:picChg chg="mod">
          <ac:chgData name="Tenner, Kelly (DEED)" userId="d81ae21b-150e-4f9f-a527-be91045f6204" providerId="ADAL" clId="{4BCEB043-C448-4B32-A454-9C7B942A14A4}" dt="2025-07-24T20:17:30.088" v="68" actId="13244"/>
          <ac:picMkLst>
            <pc:docMk/>
            <pc:sldMk cId="3201443415" sldId="321"/>
            <ac:picMk id="1026" creationId="{C592599A-5619-4EF2-8053-3C1DF8EE186A}"/>
          </ac:picMkLst>
        </pc:picChg>
      </pc:sldChg>
      <pc:sldChg chg="delSp modSp mod">
        <pc:chgData name="Tenner, Kelly (DEED)" userId="d81ae21b-150e-4f9f-a527-be91045f6204" providerId="ADAL" clId="{4BCEB043-C448-4B32-A454-9C7B942A14A4}" dt="2025-07-24T20:16:39.652" v="55" actId="21"/>
        <pc:sldMkLst>
          <pc:docMk/>
          <pc:sldMk cId="327108945" sldId="522"/>
        </pc:sldMkLst>
        <pc:picChg chg="ord">
          <ac:chgData name="Tenner, Kelly (DEED)" userId="d81ae21b-150e-4f9f-a527-be91045f6204" providerId="ADAL" clId="{4BCEB043-C448-4B32-A454-9C7B942A14A4}" dt="2025-07-24T20:14:43.518" v="43"/>
          <ac:picMkLst>
            <pc:docMk/>
            <pc:sldMk cId="327108945" sldId="522"/>
            <ac:picMk id="3" creationId="{23B4B018-FE02-4CE8-B747-35339ED0E455}"/>
          </ac:picMkLst>
        </pc:picChg>
        <pc:picChg chg="del mod ord">
          <ac:chgData name="Tenner, Kelly (DEED)" userId="d81ae21b-150e-4f9f-a527-be91045f6204" providerId="ADAL" clId="{4BCEB043-C448-4B32-A454-9C7B942A14A4}" dt="2025-07-24T20:16:39.652" v="55" actId="21"/>
          <ac:picMkLst>
            <pc:docMk/>
            <pc:sldMk cId="327108945" sldId="522"/>
            <ac:picMk id="4" creationId="{00000000-0000-0000-0000-000000000000}"/>
          </ac:picMkLst>
        </pc:picChg>
        <pc:picChg chg="mod ord">
          <ac:chgData name="Tenner, Kelly (DEED)" userId="d81ae21b-150e-4f9f-a527-be91045f6204" providerId="ADAL" clId="{4BCEB043-C448-4B32-A454-9C7B942A14A4}" dt="2025-07-24T20:15:01.478" v="45"/>
          <ac:picMkLst>
            <pc:docMk/>
            <pc:sldMk cId="327108945" sldId="522"/>
            <ac:picMk id="7" creationId="{C21C3464-5BA6-4976-B9C6-3664163BE5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013258C-65B7-41DE-A61E-076302EE3C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41837"/>
            <a:ext cx="5681980" cy="3352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6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2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2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2289">
              <a:buFont typeface="Arial" panose="020B0604020202020204" pitchFamily="34" charset="0"/>
              <a:buNone/>
            </a:pP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9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58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4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39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389437"/>
            <a:ext cx="5681980" cy="4999037"/>
          </a:xfrm>
        </p:spPr>
        <p:txBody>
          <a:bodyPr/>
          <a:lstStyle/>
          <a:p>
            <a:pPr defTabSz="942289">
              <a:defRPr/>
            </a:pPr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7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730511"/>
          </a:xfrm>
        </p:spPr>
        <p:txBody>
          <a:bodyPr/>
          <a:lstStyle/>
          <a:p>
            <a:pPr eaLnBrk="1" hangingPunct="1"/>
            <a:endParaRPr lang="en-US" sz="11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1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459526"/>
            <a:ext cx="6705600" cy="4806712"/>
          </a:xfrm>
        </p:spPr>
        <p:txBody>
          <a:bodyPr/>
          <a:lstStyle/>
          <a:p>
            <a:pPr defTabSz="942289">
              <a:defRPr/>
            </a:pPr>
            <a:endParaRPr lang="en-US" sz="1000" b="0" i="0" dirty="0">
              <a:solidFill>
                <a:srgbClr val="222C33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41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35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78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78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18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806712"/>
          </a:xfrm>
        </p:spPr>
        <p:txBody>
          <a:bodyPr/>
          <a:lstStyle/>
          <a:p>
            <a:pPr defTabSz="942289">
              <a:defRPr/>
            </a:pPr>
            <a:endParaRPr lang="en-US" sz="11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12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4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3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36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82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28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73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8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28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50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anose="020B0604020202020204" pitchFamily="34" charset="0"/>
              <a:buNone/>
            </a:pPr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654311"/>
          </a:xfrm>
        </p:spPr>
        <p:txBody>
          <a:bodyPr/>
          <a:lstStyle/>
          <a:p>
            <a:pPr eaLnBrk="1" hangingPunct="1"/>
            <a:endParaRPr lang="en-US" sz="1100" b="0" strike="noStrik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0837" y="4459526"/>
            <a:ext cx="6476999" cy="4927320"/>
          </a:xfrm>
        </p:spPr>
        <p:txBody>
          <a:bodyPr/>
          <a:lstStyle/>
          <a:p>
            <a:pPr eaLnBrk="1" hangingPunct="1"/>
            <a:endParaRPr lang="en-US" sz="11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3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8437" y="4313237"/>
            <a:ext cx="6705600" cy="4876800"/>
          </a:xfrm>
        </p:spPr>
        <p:txBody>
          <a:bodyPr/>
          <a:lstStyle/>
          <a:p>
            <a:pPr defTabSz="942289">
              <a:defRPr/>
            </a:pPr>
            <a:endParaRPr lang="en-US" sz="9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0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459526"/>
            <a:ext cx="6117589" cy="4730512"/>
          </a:xfrm>
        </p:spPr>
        <p:txBody>
          <a:bodyPr/>
          <a:lstStyle/>
          <a:p>
            <a:pPr defTabSz="942289">
              <a:defRPr/>
            </a:pPr>
            <a:endParaRPr lang="en-US" sz="1100" b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4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7" y="4459526"/>
            <a:ext cx="5965189" cy="4806712"/>
          </a:xfrm>
        </p:spPr>
        <p:txBody>
          <a:bodyPr/>
          <a:lstStyle/>
          <a:p>
            <a:pPr defTabSz="942289">
              <a:defRPr/>
            </a:pP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3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5.sv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5.svg"/><Relationship Id="rId5" Type="http://schemas.openxmlformats.org/officeDocument/2006/relationships/tags" Target="../tags/tag25.xml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5.sv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10800"/>
            <a:ext cx="3429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4"/>
            </p:custDataLst>
          </p:nvPr>
        </p:nvSpPr>
        <p:spPr>
          <a:xfrm>
            <a:off x="1126771" y="2590404"/>
            <a:ext cx="16002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1500" b="0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3329867" y="1137447"/>
            <a:ext cx="5433133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285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/ Moderato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icrophone Icon">
            <a:extLst>
              <a:ext uri="{FF2B5EF4-FFF2-40B4-BE49-F238E27FC236}">
                <a16:creationId xmlns:a16="http://schemas.microsoft.com/office/drawing/2014/main" id="{25EC0724-8798-467D-9F8D-322E0B6A7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210800"/>
            <a:ext cx="3429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4"/>
            </p:custDataLst>
          </p:nvPr>
        </p:nvSpPr>
        <p:spPr>
          <a:xfrm>
            <a:off x="1164772" y="1288742"/>
            <a:ext cx="16002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15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4" name="Person Info 1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5"/>
            </p:custDataLst>
          </p:nvPr>
        </p:nvSpPr>
        <p:spPr>
          <a:xfrm>
            <a:off x="3329868" y="1254649"/>
            <a:ext cx="4234543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6"/>
            </p:custDataLst>
          </p:nvPr>
        </p:nvSpPr>
        <p:spPr>
          <a:xfrm>
            <a:off x="1126771" y="3832448"/>
            <a:ext cx="16002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15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7"/>
            </p:custDataLst>
          </p:nvPr>
        </p:nvSpPr>
        <p:spPr>
          <a:xfrm>
            <a:off x="3329867" y="3798355"/>
            <a:ext cx="4234543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30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/ Moderato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icrophone Icon">
            <a:extLst>
              <a:ext uri="{FF2B5EF4-FFF2-40B4-BE49-F238E27FC236}">
                <a16:creationId xmlns:a16="http://schemas.microsoft.com/office/drawing/2014/main" id="{D88163A2-AAB5-4363-AED9-D71E2DD9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210800"/>
            <a:ext cx="3429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4"/>
            </p:custDataLst>
          </p:nvPr>
        </p:nvSpPr>
        <p:spPr>
          <a:xfrm>
            <a:off x="721311" y="1272152"/>
            <a:ext cx="16002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15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10" name="Person Info 1">
            <a:extLst>
              <a:ext uri="{FF2B5EF4-FFF2-40B4-BE49-F238E27FC236}">
                <a16:creationId xmlns:a16="http://schemas.microsoft.com/office/drawing/2014/main" id="{7AB118E0-BCC7-45C2-8F9E-6934FC665C9E}"/>
              </a:ext>
            </a:extLst>
          </p:cNvPr>
          <p:cNvSpPr>
            <a:spLocks noGrp="1"/>
          </p:cNvSpPr>
          <p:nvPr>
            <p:ph sz="half" idx="15" hasCustomPrompt="1"/>
            <p:custDataLst>
              <p:tags r:id="rId5"/>
            </p:custDataLst>
          </p:nvPr>
        </p:nvSpPr>
        <p:spPr>
          <a:xfrm>
            <a:off x="317451" y="3874555"/>
            <a:ext cx="2674620" cy="220178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6"/>
            </p:custDataLst>
          </p:nvPr>
        </p:nvSpPr>
        <p:spPr>
          <a:xfrm>
            <a:off x="3739376" y="1272152"/>
            <a:ext cx="16002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15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7"/>
            </p:custDataLst>
          </p:nvPr>
        </p:nvSpPr>
        <p:spPr>
          <a:xfrm>
            <a:off x="3335516" y="3874555"/>
            <a:ext cx="2674620" cy="220178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11" name="Person Photo 3">
            <a:extLst>
              <a:ext uri="{FF2B5EF4-FFF2-40B4-BE49-F238E27FC236}">
                <a16:creationId xmlns:a16="http://schemas.microsoft.com/office/drawing/2014/main" id="{53A828BF-2A5D-41FD-B227-FAAB818A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  <p:custDataLst>
              <p:tags r:id="rId8"/>
            </p:custDataLst>
          </p:nvPr>
        </p:nvSpPr>
        <p:spPr>
          <a:xfrm>
            <a:off x="6757440" y="1272152"/>
            <a:ext cx="16002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15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5000"/>
              </a:lnSpc>
              <a:spcBef>
                <a:spcPts val="225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 dirty="0"/>
              <a:t>Click icon to add picture, or drag and drop from your files.</a:t>
            </a:r>
          </a:p>
        </p:txBody>
      </p:sp>
      <p:sp>
        <p:nvSpPr>
          <p:cNvPr id="4" name="Person Info 3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9"/>
            </p:custDataLst>
          </p:nvPr>
        </p:nvSpPr>
        <p:spPr>
          <a:xfrm>
            <a:off x="6353580" y="3874555"/>
            <a:ext cx="2674620" cy="220178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500"/>
            </a:lvl2pPr>
            <a:lvl3pPr>
              <a:defRPr sz="15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808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nvelope Icon">
            <a:extLst>
              <a:ext uri="{FF2B5EF4-FFF2-40B4-BE49-F238E27FC236}">
                <a16:creationId xmlns:a16="http://schemas.microsoft.com/office/drawing/2014/main" id="{2359C801-6FA3-4BD2-A600-321070D7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3" y="266368"/>
            <a:ext cx="300287" cy="400382"/>
          </a:xfrm>
          <a:prstGeom prst="rect">
            <a:avLst/>
          </a:prstGeom>
        </p:spPr>
      </p:pic>
      <p:grpSp>
        <p:nvGrpSpPr>
          <p:cNvPr id="18" name="Email Envelope Icon">
            <a:extLst>
              <a:ext uri="{FF2B5EF4-FFF2-40B4-BE49-F238E27FC236}">
                <a16:creationId xmlns:a16="http://schemas.microsoft.com/office/drawing/2014/main" id="{038B947E-84BB-4262-B5FD-668E7C02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61713" y="2376262"/>
            <a:ext cx="1435554" cy="2105479"/>
            <a:chOff x="9415617" y="2376261"/>
            <a:chExt cx="1914072" cy="21054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C3A8A9-9D35-4CBF-B48D-28E6D69B7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415617" y="2376261"/>
              <a:ext cx="1914072" cy="2105479"/>
              <a:chOff x="8746030" y="2376261"/>
              <a:chExt cx="1914072" cy="210547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85D42F-F634-48D6-A4CA-C3299E3FC6F3}"/>
                  </a:ext>
                </a:extLst>
              </p:cNvPr>
              <p:cNvSpPr/>
              <p:nvPr userDrawn="1"/>
            </p:nvSpPr>
            <p:spPr>
              <a:xfrm>
                <a:off x="9163050" y="2676525"/>
                <a:ext cx="1123950" cy="1127760"/>
              </a:xfrm>
              <a:prstGeom prst="rect">
                <a:avLst/>
              </a:prstGeom>
              <a:gradFill flip="none" rotWithShape="1">
                <a:gsLst>
                  <a:gs pos="97619">
                    <a:schemeClr val="accent4">
                      <a:lumMod val="90000"/>
                    </a:schemeClr>
                  </a:gs>
                  <a:gs pos="3968">
                    <a:srgbClr val="F3F4F4"/>
                  </a:gs>
                  <a:gs pos="26000">
                    <a:schemeClr val="bg1"/>
                  </a:gs>
                  <a:gs pos="77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A79651-71F3-44A8-A1A3-0EF6414C910A}"/>
                  </a:ext>
                </a:extLst>
              </p:cNvPr>
              <p:cNvSpPr/>
              <p:nvPr userDrawn="1"/>
            </p:nvSpPr>
            <p:spPr>
              <a:xfrm>
                <a:off x="8801100" y="3276600"/>
                <a:ext cx="1790700" cy="1127760"/>
              </a:xfrm>
              <a:custGeom>
                <a:avLst/>
                <a:gdLst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0700" h="1127760">
                    <a:moveTo>
                      <a:pt x="0" y="0"/>
                    </a:moveTo>
                    <a:lnTo>
                      <a:pt x="628650" y="535782"/>
                    </a:lnTo>
                    <a:cubicBezTo>
                      <a:pt x="731837" y="447676"/>
                      <a:pt x="937419" y="361950"/>
                      <a:pt x="1188244" y="528638"/>
                    </a:cubicBezTo>
                    <a:lnTo>
                      <a:pt x="1790700" y="0"/>
                    </a:lnTo>
                    <a:lnTo>
                      <a:pt x="1790700" y="1127760"/>
                    </a:lnTo>
                    <a:lnTo>
                      <a:pt x="0" y="11277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3000">
                    <a:srgbClr val="F3F4F4"/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8684A7-3494-4151-98DE-DB26EB114126}"/>
                  </a:ext>
                </a:extLst>
              </p:cNvPr>
              <p:cNvSpPr/>
              <p:nvPr/>
            </p:nvSpPr>
            <p:spPr>
              <a:xfrm>
                <a:off x="8746030" y="2376261"/>
                <a:ext cx="1914072" cy="2105479"/>
              </a:xfrm>
              <a:custGeom>
                <a:avLst/>
                <a:gdLst>
                  <a:gd name="connsiteX0" fmla="*/ 1770516 w 1914071"/>
                  <a:gd name="connsiteY0" fmla="*/ 1904501 h 2105478"/>
                  <a:gd name="connsiteX1" fmla="*/ 1291998 w 1914071"/>
                  <a:gd name="connsiteY1" fmla="*/ 1449909 h 2105478"/>
                  <a:gd name="connsiteX2" fmla="*/ 1770516 w 1914071"/>
                  <a:gd name="connsiteY2" fmla="*/ 995317 h 2105478"/>
                  <a:gd name="connsiteX3" fmla="*/ 1770516 w 1914071"/>
                  <a:gd name="connsiteY3" fmla="*/ 1904501 h 2105478"/>
                  <a:gd name="connsiteX4" fmla="*/ 220118 w 1914071"/>
                  <a:gd name="connsiteY4" fmla="*/ 1961924 h 2105478"/>
                  <a:gd name="connsiteX5" fmla="*/ 693851 w 1914071"/>
                  <a:gd name="connsiteY5" fmla="*/ 1514509 h 2105478"/>
                  <a:gd name="connsiteX6" fmla="*/ 727347 w 1914071"/>
                  <a:gd name="connsiteY6" fmla="*/ 1483406 h 2105478"/>
                  <a:gd name="connsiteX7" fmla="*/ 1189117 w 1914071"/>
                  <a:gd name="connsiteY7" fmla="*/ 1483406 h 2105478"/>
                  <a:gd name="connsiteX8" fmla="*/ 1222613 w 1914071"/>
                  <a:gd name="connsiteY8" fmla="*/ 1514509 h 2105478"/>
                  <a:gd name="connsiteX9" fmla="*/ 1693954 w 1914071"/>
                  <a:gd name="connsiteY9" fmla="*/ 1961924 h 2105478"/>
                  <a:gd name="connsiteX10" fmla="*/ 220118 w 1914071"/>
                  <a:gd name="connsiteY10" fmla="*/ 1961924 h 2105478"/>
                  <a:gd name="connsiteX11" fmla="*/ 143555 w 1914071"/>
                  <a:gd name="connsiteY11" fmla="*/ 992925 h 2105478"/>
                  <a:gd name="connsiteX12" fmla="*/ 622073 w 1914071"/>
                  <a:gd name="connsiteY12" fmla="*/ 1447517 h 2105478"/>
                  <a:gd name="connsiteX13" fmla="*/ 143555 w 1914071"/>
                  <a:gd name="connsiteY13" fmla="*/ 1902109 h 2105478"/>
                  <a:gd name="connsiteX14" fmla="*/ 143555 w 1914071"/>
                  <a:gd name="connsiteY14" fmla="*/ 992925 h 2105478"/>
                  <a:gd name="connsiteX15" fmla="*/ 478518 w 1914071"/>
                  <a:gd name="connsiteY15" fmla="*/ 382814 h 2105478"/>
                  <a:gd name="connsiteX16" fmla="*/ 1435554 w 1914071"/>
                  <a:gd name="connsiteY16" fmla="*/ 382814 h 2105478"/>
                  <a:gd name="connsiteX17" fmla="*/ 1435554 w 1914071"/>
                  <a:gd name="connsiteY17" fmla="*/ 1179547 h 2105478"/>
                  <a:gd name="connsiteX18" fmla="*/ 1220221 w 1914071"/>
                  <a:gd name="connsiteY18" fmla="*/ 1385309 h 2105478"/>
                  <a:gd name="connsiteX19" fmla="*/ 693851 w 1914071"/>
                  <a:gd name="connsiteY19" fmla="*/ 1385309 h 2105478"/>
                  <a:gd name="connsiteX20" fmla="*/ 478518 w 1914071"/>
                  <a:gd name="connsiteY20" fmla="*/ 1179547 h 2105478"/>
                  <a:gd name="connsiteX21" fmla="*/ 478518 w 1914071"/>
                  <a:gd name="connsiteY21" fmla="*/ 382814 h 2105478"/>
                  <a:gd name="connsiteX22" fmla="*/ 1579109 w 1914071"/>
                  <a:gd name="connsiteY22" fmla="*/ 447414 h 2105478"/>
                  <a:gd name="connsiteX23" fmla="*/ 1579109 w 1914071"/>
                  <a:gd name="connsiteY23" fmla="*/ 239259 h 2105478"/>
                  <a:gd name="connsiteX24" fmla="*/ 1244147 w 1914071"/>
                  <a:gd name="connsiteY24" fmla="*/ 239259 h 2105478"/>
                  <a:gd name="connsiteX25" fmla="*/ 957036 w 1914071"/>
                  <a:gd name="connsiteY25" fmla="*/ 0 h 2105478"/>
                  <a:gd name="connsiteX26" fmla="*/ 669925 w 1914071"/>
                  <a:gd name="connsiteY26" fmla="*/ 239259 h 2105478"/>
                  <a:gd name="connsiteX27" fmla="*/ 334963 w 1914071"/>
                  <a:gd name="connsiteY27" fmla="*/ 239259 h 2105478"/>
                  <a:gd name="connsiteX28" fmla="*/ 334963 w 1914071"/>
                  <a:gd name="connsiteY28" fmla="*/ 449807 h 2105478"/>
                  <a:gd name="connsiteX29" fmla="*/ 0 w 1914071"/>
                  <a:gd name="connsiteY29" fmla="*/ 768021 h 2105478"/>
                  <a:gd name="connsiteX30" fmla="*/ 0 w 1914071"/>
                  <a:gd name="connsiteY30" fmla="*/ 2105479 h 2105478"/>
                  <a:gd name="connsiteX31" fmla="*/ 1914072 w 1914071"/>
                  <a:gd name="connsiteY31" fmla="*/ 2105479 h 2105478"/>
                  <a:gd name="connsiteX32" fmla="*/ 1914072 w 1914071"/>
                  <a:gd name="connsiteY32" fmla="*/ 768021 h 2105478"/>
                  <a:gd name="connsiteX33" fmla="*/ 1579109 w 1914071"/>
                  <a:gd name="connsiteY33" fmla="*/ 447414 h 210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4071" h="2105478">
                    <a:moveTo>
                      <a:pt x="1770516" y="1904501"/>
                    </a:moveTo>
                    <a:lnTo>
                      <a:pt x="1291998" y="1449909"/>
                    </a:lnTo>
                    <a:lnTo>
                      <a:pt x="1770516" y="995317"/>
                    </a:lnTo>
                    <a:lnTo>
                      <a:pt x="1770516" y="1904501"/>
                    </a:lnTo>
                    <a:close/>
                    <a:moveTo>
                      <a:pt x="220118" y="1961924"/>
                    </a:moveTo>
                    <a:lnTo>
                      <a:pt x="693851" y="1514509"/>
                    </a:lnTo>
                    <a:lnTo>
                      <a:pt x="727347" y="1483406"/>
                    </a:lnTo>
                    <a:cubicBezTo>
                      <a:pt x="856547" y="1361384"/>
                      <a:pt x="1059917" y="1361384"/>
                      <a:pt x="1189117" y="1483406"/>
                    </a:cubicBezTo>
                    <a:lnTo>
                      <a:pt x="1222613" y="1514509"/>
                    </a:lnTo>
                    <a:lnTo>
                      <a:pt x="1693954" y="1961924"/>
                    </a:lnTo>
                    <a:lnTo>
                      <a:pt x="220118" y="1961924"/>
                    </a:lnTo>
                    <a:close/>
                    <a:moveTo>
                      <a:pt x="143555" y="992925"/>
                    </a:moveTo>
                    <a:lnTo>
                      <a:pt x="622073" y="1447517"/>
                    </a:lnTo>
                    <a:lnTo>
                      <a:pt x="143555" y="1902109"/>
                    </a:lnTo>
                    <a:lnTo>
                      <a:pt x="143555" y="992925"/>
                    </a:lnTo>
                    <a:close/>
                    <a:moveTo>
                      <a:pt x="478518" y="382814"/>
                    </a:moveTo>
                    <a:lnTo>
                      <a:pt x="1435554" y="382814"/>
                    </a:lnTo>
                    <a:lnTo>
                      <a:pt x="1435554" y="1179547"/>
                    </a:lnTo>
                    <a:lnTo>
                      <a:pt x="1220221" y="1385309"/>
                    </a:lnTo>
                    <a:cubicBezTo>
                      <a:pt x="1064702" y="1265680"/>
                      <a:pt x="849369" y="1265680"/>
                      <a:pt x="693851" y="1385309"/>
                    </a:cubicBezTo>
                    <a:lnTo>
                      <a:pt x="478518" y="1179547"/>
                    </a:lnTo>
                    <a:lnTo>
                      <a:pt x="478518" y="382814"/>
                    </a:lnTo>
                    <a:close/>
                    <a:moveTo>
                      <a:pt x="1579109" y="447414"/>
                    </a:moveTo>
                    <a:lnTo>
                      <a:pt x="1579109" y="239259"/>
                    </a:lnTo>
                    <a:lnTo>
                      <a:pt x="1244147" y="239259"/>
                    </a:lnTo>
                    <a:lnTo>
                      <a:pt x="957036" y="0"/>
                    </a:lnTo>
                    <a:lnTo>
                      <a:pt x="669925" y="239259"/>
                    </a:lnTo>
                    <a:lnTo>
                      <a:pt x="334963" y="239259"/>
                    </a:lnTo>
                    <a:lnTo>
                      <a:pt x="334963" y="449807"/>
                    </a:lnTo>
                    <a:lnTo>
                      <a:pt x="0" y="768021"/>
                    </a:lnTo>
                    <a:lnTo>
                      <a:pt x="0" y="2105479"/>
                    </a:lnTo>
                    <a:lnTo>
                      <a:pt x="1914072" y="2105479"/>
                    </a:lnTo>
                    <a:lnTo>
                      <a:pt x="1914072" y="768021"/>
                    </a:lnTo>
                    <a:lnTo>
                      <a:pt x="1579109" y="4474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93B3FC-DDB7-49C5-B0E2-30332216E4A6}"/>
                  </a:ext>
                </a:extLst>
              </p:cNvPr>
              <p:cNvSpPr/>
              <p:nvPr/>
            </p:nvSpPr>
            <p:spPr>
              <a:xfrm>
                <a:off x="9394391" y="2897845"/>
                <a:ext cx="622073" cy="622073"/>
              </a:xfrm>
              <a:custGeom>
                <a:avLst/>
                <a:gdLst>
                  <a:gd name="connsiteX0" fmla="*/ 308675 w 622073"/>
                  <a:gd name="connsiteY0" fmla="*/ 394777 h 622073"/>
                  <a:gd name="connsiteX1" fmla="*/ 232112 w 622073"/>
                  <a:gd name="connsiteY1" fmla="*/ 318214 h 622073"/>
                  <a:gd name="connsiteX2" fmla="*/ 308675 w 622073"/>
                  <a:gd name="connsiteY2" fmla="*/ 241652 h 622073"/>
                  <a:gd name="connsiteX3" fmla="*/ 385237 w 622073"/>
                  <a:gd name="connsiteY3" fmla="*/ 318214 h 622073"/>
                  <a:gd name="connsiteX4" fmla="*/ 308675 w 622073"/>
                  <a:gd name="connsiteY4" fmla="*/ 394777 h 622073"/>
                  <a:gd name="connsiteX5" fmla="*/ 308675 w 622073"/>
                  <a:gd name="connsiteY5" fmla="*/ 626859 h 622073"/>
                  <a:gd name="connsiteX6" fmla="*/ 464193 w 622073"/>
                  <a:gd name="connsiteY6" fmla="*/ 588577 h 622073"/>
                  <a:gd name="connsiteX7" fmla="*/ 480941 w 622073"/>
                  <a:gd name="connsiteY7" fmla="*/ 533547 h 622073"/>
                  <a:gd name="connsiteX8" fmla="*/ 425912 w 622073"/>
                  <a:gd name="connsiteY8" fmla="*/ 516799 h 622073"/>
                  <a:gd name="connsiteX9" fmla="*/ 308675 w 622073"/>
                  <a:gd name="connsiteY9" fmla="*/ 545510 h 622073"/>
                  <a:gd name="connsiteX10" fmla="*/ 78986 w 622073"/>
                  <a:gd name="connsiteY10" fmla="*/ 313429 h 622073"/>
                  <a:gd name="connsiteX11" fmla="*/ 311067 w 622073"/>
                  <a:gd name="connsiteY11" fmla="*/ 81348 h 622073"/>
                  <a:gd name="connsiteX12" fmla="*/ 543148 w 622073"/>
                  <a:gd name="connsiteY12" fmla="*/ 313429 h 622073"/>
                  <a:gd name="connsiteX13" fmla="*/ 543148 w 622073"/>
                  <a:gd name="connsiteY13" fmla="*/ 389992 h 622073"/>
                  <a:gd name="connsiteX14" fmla="*/ 466585 w 622073"/>
                  <a:gd name="connsiteY14" fmla="*/ 313429 h 622073"/>
                  <a:gd name="connsiteX15" fmla="*/ 339778 w 622073"/>
                  <a:gd name="connsiteY15" fmla="*/ 157911 h 622073"/>
                  <a:gd name="connsiteX16" fmla="*/ 165119 w 622073"/>
                  <a:gd name="connsiteY16" fmla="*/ 253615 h 622073"/>
                  <a:gd name="connsiteX17" fmla="*/ 229719 w 622073"/>
                  <a:gd name="connsiteY17" fmla="*/ 442629 h 622073"/>
                  <a:gd name="connsiteX18" fmla="*/ 428304 w 622073"/>
                  <a:gd name="connsiteY18" fmla="*/ 411525 h 622073"/>
                  <a:gd name="connsiteX19" fmla="*/ 545541 w 622073"/>
                  <a:gd name="connsiteY19" fmla="*/ 464162 h 622073"/>
                  <a:gd name="connsiteX20" fmla="*/ 622104 w 622073"/>
                  <a:gd name="connsiteY20" fmla="*/ 387600 h 622073"/>
                  <a:gd name="connsiteX21" fmla="*/ 622104 w 622073"/>
                  <a:gd name="connsiteY21" fmla="*/ 311037 h 622073"/>
                  <a:gd name="connsiteX22" fmla="*/ 311067 w 622073"/>
                  <a:gd name="connsiteY22" fmla="*/ 0 h 622073"/>
                  <a:gd name="connsiteX23" fmla="*/ 30 w 622073"/>
                  <a:gd name="connsiteY23" fmla="*/ 311037 h 622073"/>
                  <a:gd name="connsiteX24" fmla="*/ 308675 w 622073"/>
                  <a:gd name="connsiteY24" fmla="*/ 626859 h 62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2073" h="622073">
                    <a:moveTo>
                      <a:pt x="308675" y="394777"/>
                    </a:moveTo>
                    <a:cubicBezTo>
                      <a:pt x="265608" y="394777"/>
                      <a:pt x="232112" y="358888"/>
                      <a:pt x="232112" y="318214"/>
                    </a:cubicBezTo>
                    <a:cubicBezTo>
                      <a:pt x="232112" y="275148"/>
                      <a:pt x="268001" y="241652"/>
                      <a:pt x="308675" y="241652"/>
                    </a:cubicBezTo>
                    <a:cubicBezTo>
                      <a:pt x="351741" y="241652"/>
                      <a:pt x="385237" y="275148"/>
                      <a:pt x="385237" y="318214"/>
                    </a:cubicBezTo>
                    <a:cubicBezTo>
                      <a:pt x="385237" y="361281"/>
                      <a:pt x="351741" y="394777"/>
                      <a:pt x="308675" y="394777"/>
                    </a:cubicBezTo>
                    <a:close/>
                    <a:moveTo>
                      <a:pt x="308675" y="626859"/>
                    </a:moveTo>
                    <a:cubicBezTo>
                      <a:pt x="363704" y="626859"/>
                      <a:pt x="416341" y="612503"/>
                      <a:pt x="464193" y="588577"/>
                    </a:cubicBezTo>
                    <a:cubicBezTo>
                      <a:pt x="483334" y="576614"/>
                      <a:pt x="490511" y="552688"/>
                      <a:pt x="480941" y="533547"/>
                    </a:cubicBezTo>
                    <a:cubicBezTo>
                      <a:pt x="468978" y="514407"/>
                      <a:pt x="445052" y="507229"/>
                      <a:pt x="425912" y="516799"/>
                    </a:cubicBezTo>
                    <a:cubicBezTo>
                      <a:pt x="390023" y="535940"/>
                      <a:pt x="349349" y="545510"/>
                      <a:pt x="308675" y="545510"/>
                    </a:cubicBezTo>
                    <a:cubicBezTo>
                      <a:pt x="181867" y="545510"/>
                      <a:pt x="76593" y="440237"/>
                      <a:pt x="78986" y="313429"/>
                    </a:cubicBezTo>
                    <a:cubicBezTo>
                      <a:pt x="78986" y="186622"/>
                      <a:pt x="184260" y="81348"/>
                      <a:pt x="311067" y="81348"/>
                    </a:cubicBezTo>
                    <a:cubicBezTo>
                      <a:pt x="437874" y="81348"/>
                      <a:pt x="543148" y="184229"/>
                      <a:pt x="543148" y="313429"/>
                    </a:cubicBezTo>
                    <a:lnTo>
                      <a:pt x="543148" y="389992"/>
                    </a:lnTo>
                    <a:cubicBezTo>
                      <a:pt x="500082" y="389992"/>
                      <a:pt x="466585" y="356496"/>
                      <a:pt x="466585" y="313429"/>
                    </a:cubicBezTo>
                    <a:cubicBezTo>
                      <a:pt x="466585" y="236866"/>
                      <a:pt x="413949" y="172266"/>
                      <a:pt x="339778" y="157911"/>
                    </a:cubicBezTo>
                    <a:cubicBezTo>
                      <a:pt x="265608" y="143555"/>
                      <a:pt x="191438" y="184229"/>
                      <a:pt x="165119" y="253615"/>
                    </a:cubicBezTo>
                    <a:cubicBezTo>
                      <a:pt x="138801" y="323000"/>
                      <a:pt x="165119" y="404348"/>
                      <a:pt x="229719" y="442629"/>
                    </a:cubicBezTo>
                    <a:cubicBezTo>
                      <a:pt x="294319" y="480911"/>
                      <a:pt x="378060" y="468948"/>
                      <a:pt x="428304" y="411525"/>
                    </a:cubicBezTo>
                    <a:cubicBezTo>
                      <a:pt x="457015" y="445022"/>
                      <a:pt x="500082" y="464162"/>
                      <a:pt x="545541" y="464162"/>
                    </a:cubicBezTo>
                    <a:cubicBezTo>
                      <a:pt x="588608" y="464162"/>
                      <a:pt x="622104" y="430666"/>
                      <a:pt x="622104" y="387600"/>
                    </a:cubicBezTo>
                    <a:lnTo>
                      <a:pt x="622104" y="311037"/>
                    </a:lnTo>
                    <a:cubicBezTo>
                      <a:pt x="622104" y="138770"/>
                      <a:pt x="483334" y="0"/>
                      <a:pt x="311067" y="0"/>
                    </a:cubicBezTo>
                    <a:cubicBezTo>
                      <a:pt x="138801" y="0"/>
                      <a:pt x="30" y="138770"/>
                      <a:pt x="30" y="311037"/>
                    </a:cubicBezTo>
                    <a:cubicBezTo>
                      <a:pt x="-2362" y="485696"/>
                      <a:pt x="136408" y="624466"/>
                      <a:pt x="308675" y="6268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AC5326-69BC-4DCF-B682-4778B80809E4}"/>
                </a:ext>
              </a:extLst>
            </p:cNvPr>
            <p:cNvSpPr/>
            <p:nvPr userDrawn="1"/>
          </p:nvSpPr>
          <p:spPr>
            <a:xfrm rot="16200000">
              <a:off x="933977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B9EA639-1876-4B22-BA5A-57AB07E3C79D}"/>
                </a:ext>
              </a:extLst>
            </p:cNvPr>
            <p:cNvSpPr/>
            <p:nvPr userDrawn="1"/>
          </p:nvSpPr>
          <p:spPr>
            <a:xfrm rot="5400000" flipH="1">
              <a:off x="1085384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4599619-B65E-4720-902B-79FAB6069DDB}"/>
                </a:ext>
              </a:extLst>
            </p:cNvPr>
            <p:cNvSpPr/>
            <p:nvPr userDrawn="1"/>
          </p:nvSpPr>
          <p:spPr>
            <a:xfrm flipH="1">
              <a:off x="10124928" y="2418638"/>
              <a:ext cx="495446" cy="19484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Enter title for “Contact” slide</a:t>
            </a:r>
          </a:p>
        </p:txBody>
      </p:sp>
      <p:sp>
        <p:nvSpPr>
          <p:cNvPr id="3" name="Contac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3301" y="1137447"/>
            <a:ext cx="5433133" cy="5039517"/>
          </a:xfrm>
        </p:spPr>
        <p:txBody>
          <a:bodyPr anchor="ctr">
            <a:normAutofit/>
          </a:bodyPr>
          <a:lstStyle>
            <a:lvl1pPr>
              <a:spcBef>
                <a:spcPts val="900"/>
              </a:spcBef>
              <a:defRPr sz="1800"/>
            </a:lvl1pPr>
            <a:lvl2pPr>
              <a:spcBef>
                <a:spcPts val="150"/>
              </a:spcBef>
              <a:defRPr sz="1500"/>
            </a:lvl2pPr>
            <a:lvl3pPr>
              <a:spcBef>
                <a:spcPct val="0"/>
              </a:spcBef>
              <a:defRPr sz="1500"/>
            </a:lvl3pPr>
            <a:lvl4pPr>
              <a:spcBef>
                <a:spcPts val="300"/>
              </a:spcBef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714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0DEA1C2-3B9B-4C61-B9C1-95E92E31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B73BD0A-7F58-4DC5-B1D9-8439C1D6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E6CB-2C77-4659-8ABA-8C2B4BD2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652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.emf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9.xml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216914" y="6284573"/>
            <a:ext cx="104178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2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1" y="6399892"/>
            <a:ext cx="1699673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9"/>
            </p:custDataLst>
          </p:nvPr>
        </p:nvGrpSpPr>
        <p:grpSpPr>
          <a:xfrm>
            <a:off x="8553970" y="5979374"/>
            <a:ext cx="955854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9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avLst/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20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avLst/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854008"/>
            <a:ext cx="9144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-355469" y="98902"/>
            <a:ext cx="833057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avLst/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avLst/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avLst/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2"/>
            </p:custDataLst>
          </p:nvPr>
        </p:nvSpPr>
        <p:spPr>
          <a:xfrm>
            <a:off x="8538508" y="6356351"/>
            <a:ext cx="489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13"/>
            </p:custDataLst>
          </p:nvPr>
        </p:nvSpPr>
        <p:spPr>
          <a:xfrm>
            <a:off x="604399" y="46208"/>
            <a:ext cx="8311001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14"/>
            </p:custDataLst>
          </p:nvPr>
        </p:nvSpPr>
        <p:spPr>
          <a:xfrm>
            <a:off x="604399" y="1137447"/>
            <a:ext cx="8311001" cy="5039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15"/>
            </p:custDataLst>
          </p:nvPr>
        </p:nvSpPr>
        <p:spPr>
          <a:xfrm>
            <a:off x="332986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5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2250"/>
        </a:spcBef>
        <a:buClr>
          <a:schemeClr val="accent2"/>
        </a:buClr>
        <a:buFontTx/>
        <a:buNone/>
        <a:defRPr sz="21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5000"/>
        </a:lnSpc>
        <a:spcBef>
          <a:spcPts val="300"/>
        </a:spcBef>
        <a:buClr>
          <a:schemeClr val="accent6"/>
        </a:buClr>
        <a:buFont typeface="Wingdings 3" panose="05040102010807070707" pitchFamily="18" charset="2"/>
        <a:buNone/>
        <a:defRPr sz="1650" i="1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342900" indent="0" algn="l" defTabSz="685800" rtl="0" eaLnBrk="1" latinLnBrk="0" hangingPunct="1">
        <a:lnSpc>
          <a:spcPct val="95000"/>
        </a:lnSpc>
        <a:spcBef>
          <a:spcPts val="150"/>
        </a:spcBef>
        <a:buClr>
          <a:schemeClr val="bg1">
            <a:lumMod val="50000"/>
          </a:schemeClr>
        </a:buClr>
        <a:buFont typeface="Wingdings 3" panose="05040102010807070707" pitchFamily="18" charset="2"/>
        <a:buNone/>
        <a:defRPr sz="16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685800" indent="-342900" algn="l" defTabSz="685800" rtl="0" eaLnBrk="1" latinLnBrk="0" hangingPunct="1">
        <a:lnSpc>
          <a:spcPct val="95000"/>
        </a:lnSpc>
        <a:spcBef>
          <a:spcPts val="75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"/>
        <a:defRPr sz="1500" u="sng" kern="1200">
          <a:solidFill>
            <a:schemeClr val="accent6"/>
          </a:solidFill>
          <a:latin typeface="+mn-lt"/>
          <a:ea typeface="+mn-ea"/>
          <a:cs typeface="+mn-cs"/>
        </a:defRPr>
      </a:lvl4pPr>
      <a:lvl5pPr marL="685800" indent="-322326" algn="l" defTabSz="685800" rtl="0" eaLnBrk="1" latinLnBrk="0" hangingPunct="1">
        <a:lnSpc>
          <a:spcPct val="95000"/>
        </a:lnSpc>
        <a:spcBef>
          <a:spcPts val="225"/>
        </a:spcBef>
        <a:buClr>
          <a:schemeClr val="accent5"/>
        </a:buClr>
        <a:buFont typeface="Wingdings" panose="05000000000000000000" pitchFamily="2" charset="2"/>
        <a:buChar char="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1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the hand of a person pointing to a computer screen. On the screen is the CareerOneStop website.">
            <a:extLst>
              <a:ext uri="{FF2B5EF4-FFF2-40B4-BE49-F238E27FC236}">
                <a16:creationId xmlns:a16="http://schemas.microsoft.com/office/drawing/2014/main" id="{ECB6E1B4-8178-4465-987D-0137A21C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4"/>
          <a:stretch/>
        </p:blipFill>
        <p:spPr>
          <a:xfrm>
            <a:off x="0" y="0"/>
            <a:ext cx="9144000" cy="6855162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721588-2514-4A29-BB35-714A19DD4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9144000" cy="1654512"/>
          </a:xfrm>
          <a:prstGeom prst="rect">
            <a:avLst/>
          </a:prstGeom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CC891E9A-8764-4CFE-A73E-A387E23ABE1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19400" y="5378936"/>
            <a:ext cx="6172200" cy="707886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 for Veterans and Transitioning Service Members</a:t>
            </a:r>
          </a:p>
        </p:txBody>
      </p:sp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E140958A-DF1F-41DD-9DCF-55D94520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59" y="6339576"/>
            <a:ext cx="1534741" cy="51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6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Explore Civilian Careers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Explore Civilian Careers section of the Veteran and Military Transition Center website.">
            <a:extLst>
              <a:ext uri="{FF2B5EF4-FFF2-40B4-BE49-F238E27FC236}">
                <a16:creationId xmlns:a16="http://schemas.microsoft.com/office/drawing/2014/main" id="{6A1D7EF7-AB60-4D43-8BEA-95CB2A16B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83"/>
          <a:stretch/>
        </p:blipFill>
        <p:spPr>
          <a:xfrm>
            <a:off x="1247872" y="1371600"/>
            <a:ext cx="6648255" cy="473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13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Interest Assessment tool with assessment questions and answer options displayed from Strongly Dislike to Strongly Like.">
            <a:extLst>
              <a:ext uri="{FF2B5EF4-FFF2-40B4-BE49-F238E27FC236}">
                <a16:creationId xmlns:a16="http://schemas.microsoft.com/office/drawing/2014/main" id="{DDA45E24-59E5-4271-916D-C6C77A68A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33" y="1295400"/>
            <a:ext cx="6202134" cy="496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23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Interest Assessment Results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3230C09F-7B48-4E36-972C-E9279232D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the Interest Assessment Results page. Results table includes match indicators, career name, employment outlook, hourly wages, and typical education.">
            <a:extLst>
              <a:ext uri="{FF2B5EF4-FFF2-40B4-BE49-F238E27FC236}">
                <a16:creationId xmlns:a16="http://schemas.microsoft.com/office/drawing/2014/main" id="{58E9809D-BE73-4ACC-A644-50EFA6940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684" y="1212599"/>
            <a:ext cx="6464632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32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creenshot of the Occupation Profile tool with description and career video cards displaying.">
            <a:extLst>
              <a:ext uri="{FF2B5EF4-FFF2-40B4-BE49-F238E27FC236}">
                <a16:creationId xmlns:a16="http://schemas.microsoft.com/office/drawing/2014/main" id="{D223EF24-F10F-4AF8-A7F3-62FD6312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295400"/>
            <a:ext cx="8287176" cy="495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346CF00B-5BA4-4EEC-A5F5-4288F2171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0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shot of the Occupation Profile tool with outlook and projected employment cards displaying.">
            <a:extLst>
              <a:ext uri="{FF2B5EF4-FFF2-40B4-BE49-F238E27FC236}">
                <a16:creationId xmlns:a16="http://schemas.microsoft.com/office/drawing/2014/main" id="{E95340C3-C652-4822-9795-909E923C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03" y="1600200"/>
            <a:ext cx="7671194" cy="400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11534833-AC78-4039-B74B-E8FE1F7260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creenshot of the Occupation Profile tool with typical wages and education and experience cards displaying.">
            <a:extLst>
              <a:ext uri="{FF2B5EF4-FFF2-40B4-BE49-F238E27FC236}">
                <a16:creationId xmlns:a16="http://schemas.microsoft.com/office/drawing/2014/main" id="{565FE087-1697-426D-A0A6-18CF7F5A8D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"/>
          <a:stretch/>
        </p:blipFill>
        <p:spPr>
          <a:xfrm>
            <a:off x="990600" y="1284044"/>
            <a:ext cx="7696200" cy="4724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WorkforceGPS logo">
            <a:extLst>
              <a:ext uri="{FF2B5EF4-FFF2-40B4-BE49-F238E27FC236}">
                <a16:creationId xmlns:a16="http://schemas.microsoft.com/office/drawing/2014/main" id="{1A19EDEE-31D5-45DA-B13A-748F91AE4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shot of the Occupation Profile tool with certification, licenses, and apprenticeship cards displaying.">
            <a:extLst>
              <a:ext uri="{FF2B5EF4-FFF2-40B4-BE49-F238E27FC236}">
                <a16:creationId xmlns:a16="http://schemas.microsoft.com/office/drawing/2014/main" id="{93E8A09F-EC7B-4881-A343-BDBEC2A50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" r="760"/>
          <a:stretch/>
        </p:blipFill>
        <p:spPr>
          <a:xfrm>
            <a:off x="2761861" y="1295400"/>
            <a:ext cx="3610947" cy="502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66C2E76D-4B04-4061-AC53-C638312658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3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shot of the Occupation Profile tool with activities, skills, and knowledge cards displaying.">
            <a:extLst>
              <a:ext uri="{FF2B5EF4-FFF2-40B4-BE49-F238E27FC236}">
                <a16:creationId xmlns:a16="http://schemas.microsoft.com/office/drawing/2014/main" id="{D06F2B07-F5AA-4825-A396-BBB400FD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52627"/>
            <a:ext cx="7233022" cy="46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71E29E81-9E1B-4424-BE0B-46FCA9297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85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 Clusters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71E29E81-9E1B-4424-BE0B-46FCA9297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career cluster content page with videos showing for Agriculture, Food, and Natural Resources career cluster.">
            <a:extLst>
              <a:ext uri="{FF2B5EF4-FFF2-40B4-BE49-F238E27FC236}">
                <a16:creationId xmlns:a16="http://schemas.microsoft.com/office/drawing/2014/main" id="{CE93AD39-BA83-4B35-BDAE-90E0B4ABE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95139"/>
            <a:ext cx="6248400" cy="495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53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Back to School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Back to School section of the Veteran and Military Transition Center website.">
            <a:extLst>
              <a:ext uri="{FF2B5EF4-FFF2-40B4-BE49-F238E27FC236}">
                <a16:creationId xmlns:a16="http://schemas.microsoft.com/office/drawing/2014/main" id="{01A72F7E-4275-4F93-B10A-9DCB2857C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20705"/>
            <a:ext cx="7011955" cy="458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953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10" name="Picture 2" descr="Image of Margarita Devlin">
            <a:extLst>
              <a:ext uri="{FF2B5EF4-FFF2-40B4-BE49-F238E27FC236}">
                <a16:creationId xmlns:a16="http://schemas.microsoft.com/office/drawing/2014/main" id="{6F90D790-FC17-43A1-A72A-96BFB8BBD04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r="2857"/>
          <a:stretch>
            <a:fillRect/>
          </a:stretch>
        </p:blipFill>
        <p:spPr bwMode="auto">
          <a:xfrm>
            <a:off x="1127125" y="2443953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329867" y="990600"/>
            <a:ext cx="5433133" cy="5039517"/>
          </a:xfrm>
        </p:spPr>
        <p:txBody>
          <a:bodyPr/>
          <a:lstStyle/>
          <a:p>
            <a:r>
              <a:rPr lang="en-US" dirty="0"/>
              <a:t>Margarita Devlin, MA, CRC</a:t>
            </a:r>
          </a:p>
          <a:p>
            <a:pPr lvl="1"/>
            <a:r>
              <a:rPr lang="en-US" dirty="0"/>
              <a:t>Deputy Assistant Secretary</a:t>
            </a:r>
          </a:p>
          <a:p>
            <a:pPr lvl="2"/>
            <a:r>
              <a:rPr lang="en-US" dirty="0"/>
              <a:t>Operations and Management</a:t>
            </a:r>
          </a:p>
          <a:p>
            <a:pPr lvl="2"/>
            <a:r>
              <a:rPr lang="en-US" dirty="0"/>
              <a:t>Veterans’ Employment and Training Service (VETS)</a:t>
            </a:r>
          </a:p>
          <a:p>
            <a:pPr lvl="2"/>
            <a:r>
              <a:rPr lang="en-US" dirty="0"/>
              <a:t>U.S. Department of Labor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defTabSz="685800" fontAlgn="auto">
              <a:defRPr/>
            </a:pPr>
            <a:fld id="{158B7785-F6D6-45F8-833E-07BD84680091}" type="slidenum">
              <a:rPr lang="en-US">
                <a:solidFill>
                  <a:srgbClr val="2C5261"/>
                </a:solidFill>
                <a:latin typeface="Calibri" panose="020F0502020204030204"/>
                <a:cs typeface="Arial"/>
              </a:rPr>
              <a:pPr defTabSz="685800" fontAlgn="auto">
                <a:defRPr/>
              </a:pPr>
              <a:t>2</a:t>
            </a:fld>
            <a:endParaRPr lang="en-US" dirty="0">
              <a:solidFill>
                <a:srgbClr val="2C5261"/>
              </a:solidFill>
              <a:latin typeface="Calibri" panose="020F0502020204030204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2073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Local Training Finder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01F36574-9D87-4DD1-8802-1FA5A4EA4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7" name="Picture 6" descr="Screenshot of the Local Training Finder tool results table displaying school name and location, program name, and length of program and number of graduates.">
            <a:extLst>
              <a:ext uri="{FF2B5EF4-FFF2-40B4-BE49-F238E27FC236}">
                <a16:creationId xmlns:a16="http://schemas.microsoft.com/office/drawing/2014/main" id="{1E6DC43D-5F33-4E4E-8B12-DF852436A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1293432"/>
            <a:ext cx="5867400" cy="469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2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Certification Finder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05BB878A-3D2F-4BEB-B900-819E572BD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Certification Finder tool results table displaying certification name, certifying organization, and certification type.">
            <a:extLst>
              <a:ext uri="{FF2B5EF4-FFF2-40B4-BE49-F238E27FC236}">
                <a16:creationId xmlns:a16="http://schemas.microsoft.com/office/drawing/2014/main" id="{9824238E-E640-46B9-BF8E-BEF81F053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695" y="1373556"/>
            <a:ext cx="6304610" cy="479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511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Certification Finder Detail Page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F0A5507B-B972-4D70-9893-58658768B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Certification Finder detail page displaying description, certifying organization website, and details about the certification.">
            <a:extLst>
              <a:ext uri="{FF2B5EF4-FFF2-40B4-BE49-F238E27FC236}">
                <a16:creationId xmlns:a16="http://schemas.microsoft.com/office/drawing/2014/main" id="{1DBA0096-281D-438B-A623-BD78014AB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5400"/>
            <a:ext cx="6235799" cy="476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73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Job Search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Job Search section of the Veteran and Military Transition Center website.">
            <a:extLst>
              <a:ext uri="{FF2B5EF4-FFF2-40B4-BE49-F238E27FC236}">
                <a16:creationId xmlns:a16="http://schemas.microsoft.com/office/drawing/2014/main" id="{4BF8FF9D-F43D-42A0-B35C-E5BDEABA5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99" y="1143000"/>
            <a:ext cx="5334001" cy="499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886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Federal Hiring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Federal Hiring content page with links to pages for federal civil service, veterans' preference, and finding federal jobs.">
            <a:extLst>
              <a:ext uri="{FF2B5EF4-FFF2-40B4-BE49-F238E27FC236}">
                <a16:creationId xmlns:a16="http://schemas.microsoft.com/office/drawing/2014/main" id="{8E7F1621-B8F7-41F6-83D9-D0C1DF7B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0" y="1256713"/>
            <a:ext cx="7255819" cy="496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3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Resumes and Applications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Resumes and Applications content page with links to job applications, resume styles, resume samples, and cover letter pages.">
            <a:extLst>
              <a:ext uri="{FF2B5EF4-FFF2-40B4-BE49-F238E27FC236}">
                <a16:creationId xmlns:a16="http://schemas.microsoft.com/office/drawing/2014/main" id="{865D1BB4-FD0E-4A48-895C-3316861A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852" y="1296744"/>
            <a:ext cx="7053773" cy="4951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0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Practice Job Application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first page of the Practice Job Application tool that asks for personal contact information.">
            <a:extLst>
              <a:ext uri="{FF2B5EF4-FFF2-40B4-BE49-F238E27FC236}">
                <a16:creationId xmlns:a16="http://schemas.microsoft.com/office/drawing/2014/main" id="{9FC0A443-B0AA-41C9-B9DF-56EC7ACC6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508" y="1228594"/>
            <a:ext cx="6470983" cy="508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484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Resume Samples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Resume Samples content page with links to Word and PDF versions of resume samples.">
            <a:extLst>
              <a:ext uri="{FF2B5EF4-FFF2-40B4-BE49-F238E27FC236}">
                <a16:creationId xmlns:a16="http://schemas.microsoft.com/office/drawing/2014/main" id="{E1028A72-FEAF-4AE5-A572-9BA94A4B3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06500"/>
            <a:ext cx="6477333" cy="501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50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Benefits and Assistance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Benefits and Assistance content page with links to a variety of programs and local sources of assistance for veterans.">
            <a:extLst>
              <a:ext uri="{FF2B5EF4-FFF2-40B4-BE49-F238E27FC236}">
                <a16:creationId xmlns:a16="http://schemas.microsoft.com/office/drawing/2014/main" id="{F3AA6D25-4C79-4812-851A-738AB719E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371600"/>
            <a:ext cx="6945087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264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For Military Spouses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For Military Spouses content page with links to a variety of programs and local sources of assistance for military spouses.">
            <a:extLst>
              <a:ext uri="{FF2B5EF4-FFF2-40B4-BE49-F238E27FC236}">
                <a16:creationId xmlns:a16="http://schemas.microsoft.com/office/drawing/2014/main" id="{5C5F6F19-06E8-40F0-B22E-B6CBB0BB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808" y="1304799"/>
            <a:ext cx="6496384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34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002810"/>
            <a:ext cx="3124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Veteran and Military Transition Center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 descr="WorkforceGPS logo">
            <a:extLst>
              <a:ext uri="{FF2B5EF4-FFF2-40B4-BE49-F238E27FC236}">
                <a16:creationId xmlns:a16="http://schemas.microsoft.com/office/drawing/2014/main" id="{C21C3464-5BA6-4976-B9C6-3664163BE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3" name="Picture 2" descr="Image of two people sitting at a table having a conversation in an office setting">
            <a:extLst>
              <a:ext uri="{FF2B5EF4-FFF2-40B4-BE49-F238E27FC236}">
                <a16:creationId xmlns:a16="http://schemas.microsoft.com/office/drawing/2014/main" id="{23B4B018-FE02-4CE8-B747-35339ED0E4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r="8790"/>
          <a:stretch/>
        </p:blipFill>
        <p:spPr>
          <a:xfrm>
            <a:off x="3485734" y="0"/>
            <a:ext cx="5805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Toolkit section of the Veteran and Military Transition Center website.">
            <a:extLst>
              <a:ext uri="{FF2B5EF4-FFF2-40B4-BE49-F238E27FC236}">
                <a16:creationId xmlns:a16="http://schemas.microsoft.com/office/drawing/2014/main" id="{D10AC28E-C10C-4B1C-B1C3-A6D19E44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41308"/>
            <a:ext cx="6931383" cy="485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993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Business Finder</a:t>
            </a:r>
          </a:p>
        </p:txBody>
      </p:sp>
      <p:pic>
        <p:nvPicPr>
          <p:cNvPr id="4" name="Picture 3" descr="Screenshot of the Business Finder tool with the fields to enter keyword and location to search.">
            <a:extLst>
              <a:ext uri="{FF2B5EF4-FFF2-40B4-BE49-F238E27FC236}">
                <a16:creationId xmlns:a16="http://schemas.microsoft.com/office/drawing/2014/main" id="{562A0811-9147-4453-9CD2-DDA0FC508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43" y="1412771"/>
            <a:ext cx="8039513" cy="4032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77CD6437-37C4-42FD-9343-912559AE3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8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Business Finder Results Page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3945E827-B799-4D9F-A7AD-477CB74A2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Business Finder results page displaying business name, description, industry, number of employees, and distance.">
            <a:extLst>
              <a:ext uri="{FF2B5EF4-FFF2-40B4-BE49-F238E27FC236}">
                <a16:creationId xmlns:a16="http://schemas.microsoft.com/office/drawing/2014/main" id="{17D9ED4A-9E59-4A35-9803-A5598C193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77435"/>
            <a:ext cx="6553200" cy="498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05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Business Finder: Detail Page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business detail page for the Business Finder tool displaying contact information, map, and link to directions.">
            <a:extLst>
              <a:ext uri="{FF2B5EF4-FFF2-40B4-BE49-F238E27FC236}">
                <a16:creationId xmlns:a16="http://schemas.microsoft.com/office/drawing/2014/main" id="{A51E70EF-17CC-40D6-93E8-74DDEF241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554" y="1218305"/>
            <a:ext cx="6054892" cy="481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763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American Job Center Finder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American Job Center Finder tool results page displaying center name, location, and general contact information.">
            <a:extLst>
              <a:ext uri="{FF2B5EF4-FFF2-40B4-BE49-F238E27FC236}">
                <a16:creationId xmlns:a16="http://schemas.microsoft.com/office/drawing/2014/main" id="{66D02C9C-4BE4-40CA-9F78-B5A52D0CC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956" y="1219200"/>
            <a:ext cx="6208087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56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State Resource Finder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6FB5A969-90DE-4A33-A1A7-DA5348C0D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State Resource Finder tool results page displaying links for job search, education, homeless veterans, national guard/reserve, and other resources.">
            <a:extLst>
              <a:ext uri="{FF2B5EF4-FFF2-40B4-BE49-F238E27FC236}">
                <a16:creationId xmlns:a16="http://schemas.microsoft.com/office/drawing/2014/main" id="{50047F15-3771-4882-8C1D-22ABECCF7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914" y="1371600"/>
            <a:ext cx="5960171" cy="460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534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0E4AC0A9-CCD5-464F-9BD8-D020B8BC70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6" name="Picture 5" descr="Screenshot of the footer of the CareerOneStop website that includes links to help resources, news center, and links for developers.">
            <a:extLst>
              <a:ext uri="{FF2B5EF4-FFF2-40B4-BE49-F238E27FC236}">
                <a16:creationId xmlns:a16="http://schemas.microsoft.com/office/drawing/2014/main" id="{2A30E46F-02A1-41D4-83FE-6A7F986A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97" y="1394782"/>
            <a:ext cx="7890482" cy="455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5187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pic>
        <p:nvPicPr>
          <p:cNvPr id="4" name="Picture 3" descr="Screenshot of the CareerOneStop homepage available at www.careeronestop.org">
            <a:extLst>
              <a:ext uri="{FF2B5EF4-FFF2-40B4-BE49-F238E27FC236}">
                <a16:creationId xmlns:a16="http://schemas.microsoft.com/office/drawing/2014/main" id="{E2344AB6-625C-4F32-A83D-2FD2E0C5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7" y="1218458"/>
            <a:ext cx="6458118" cy="495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orkforceGPS logo">
            <a:extLst>
              <a:ext uri="{FF2B5EF4-FFF2-40B4-BE49-F238E27FC236}">
                <a16:creationId xmlns:a16="http://schemas.microsoft.com/office/drawing/2014/main" id="{11916519-6A84-4722-8692-8CAAF84A6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1026" name="Picture 2" descr="DOL logo icon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614" y="6373814"/>
            <a:ext cx="726421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  <p:pic>
        <p:nvPicPr>
          <p:cNvPr id="3" name="Picture 2" descr="WorkforceGPS logo">
            <a:extLst>
              <a:ext uri="{FF2B5EF4-FFF2-40B4-BE49-F238E27FC236}">
                <a16:creationId xmlns:a16="http://schemas.microsoft.com/office/drawing/2014/main" id="{A569955B-4CEF-46E3-9FE9-D80786A04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763000" cy="865187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Veteran and Military Transition Center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WorkforceGPS logo">
            <a:extLst>
              <a:ext uri="{FF2B5EF4-FFF2-40B4-BE49-F238E27FC236}">
                <a16:creationId xmlns:a16="http://schemas.microsoft.com/office/drawing/2014/main" id="{740395C9-2D59-46C9-9DD7-863EC0DEF7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9" name="Picture 8" descr="Screenshot of the Veteran and Military Transition Center homepage. Displays main content areas: Explore Civilian Careers, Back to School, Job Search, Benefits and Assistance, and Toolkit.">
            <a:extLst>
              <a:ext uri="{FF2B5EF4-FFF2-40B4-BE49-F238E27FC236}">
                <a16:creationId xmlns:a16="http://schemas.microsoft.com/office/drawing/2014/main" id="{7C00358F-8B68-4C08-9C17-CB3678882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411" y="1180551"/>
            <a:ext cx="6028977" cy="518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01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Veterans Job Matcher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the Veterans Job Matcher tool results page, Displays civilian career matches in a table with typical wages, typical education, outlook, and link to see job postings.">
            <a:extLst>
              <a:ext uri="{FF2B5EF4-FFF2-40B4-BE49-F238E27FC236}">
                <a16:creationId xmlns:a16="http://schemas.microsoft.com/office/drawing/2014/main" id="{BB7BBB18-196C-4BEA-A798-4014B93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457" y="1220325"/>
            <a:ext cx="6509085" cy="503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46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Veterans Job Matcher</a:t>
            </a:r>
            <a:r>
              <a:rPr lang="en-US" sz="4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4" name="Picture 3" descr="Screenshot of Veterans Job Matcher job openings result page. Results table include job title, company name, location, and date posted.">
            <a:extLst>
              <a:ext uri="{FF2B5EF4-FFF2-40B4-BE49-F238E27FC236}">
                <a16:creationId xmlns:a16="http://schemas.microsoft.com/office/drawing/2014/main" id="{F6A91A4A-D425-4D80-ABD8-AE456177E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405" y="1254642"/>
            <a:ext cx="6151190" cy="480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90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6743F-EED5-4E1B-B201-49F6DBAF7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C00C-CB2B-4F38-9074-322481AA8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Job Finder</a:t>
            </a:r>
          </a:p>
        </p:txBody>
      </p:sp>
      <p:pic>
        <p:nvPicPr>
          <p:cNvPr id="5" name="Picture 4" descr="WorkforceGPS logo">
            <a:extLst>
              <a:ext uri="{FF2B5EF4-FFF2-40B4-BE49-F238E27FC236}">
                <a16:creationId xmlns:a16="http://schemas.microsoft.com/office/drawing/2014/main" id="{24F6FC95-DC23-4D20-B0E2-BEADD7023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6400800"/>
            <a:ext cx="1124339" cy="379793"/>
          </a:xfrm>
          <a:prstGeom prst="rect">
            <a:avLst/>
          </a:prstGeom>
        </p:spPr>
      </p:pic>
      <p:pic>
        <p:nvPicPr>
          <p:cNvPr id="9" name="Picture 8" descr="Screenshot of the job finder tool. Results table includes job title, company name, location, and date posted.">
            <a:extLst>
              <a:ext uri="{FF2B5EF4-FFF2-40B4-BE49-F238E27FC236}">
                <a16:creationId xmlns:a16="http://schemas.microsoft.com/office/drawing/2014/main" id="{E4624996-DBEA-4C0D-8C8E-5A31FEFB2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95400"/>
            <a:ext cx="6781800" cy="476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48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927841e-2d7b-44fe-8d56-345dde8c30e9}&quot; /&gt;&lt;isInvalidForFieldText val=&quot;0&quot; /&gt;&lt;Image&gt;&lt;filename val=&quot;E:\breeze\content\14339732\2519504400-1\input\breezo\data\asimages\{7927841e-2d7b-44fe-8d56-345dde8c30e9}.png&quot; /&gt;&lt;left val=&quot;1010&quot; /&gt;&lt;top val=&quot;659&quot; /&gt;&lt;width val=&quot;147&quot; /&gt;&lt;height val=&quot;51&quot; /&gt;&lt;hasText val=&quot;1&quot; 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2d2ee5-ba71-49ac-986d-501293a4161d}&quot; /&gt;&lt;isInvalidForFieldText val=&quot;0&quot; /&gt;&lt;Image&gt;&lt;filename val=&quot;E:\breeze\content\14339732\2519504400-1\input\breezo\data\asimages\{f02d2ee5-ba71-49ac-986d-501293a4161d}.png&quot; /&gt;&lt;left val=&quot;11&quot; /&gt;&lt;top val=&quot;23&quot; /&gt;&lt;width val=&quot;26&quot; /&gt;&lt;height val=&quot;46&quot; /&gt;&lt;hasText val=&quot;1&quot; 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c549c-6005-44a3-a42a-269e499d8f44}&quot; /&gt;&lt;isInvalidForFieldText val=&quot;0&quot; /&gt;&lt;Image&gt;&lt;filename val=&quot;E:\breeze\content\14339732\2519504400-1\input\breezo\data\asimages\{3e4c549c-6005-44a3-a42a-269e499d8f44}.png&quot; /&gt;&lt;left val=&quot;34&quot; /&gt;&lt;top val=&quot;675&quot; /&gt;&lt;width val=&quot;226&quot; /&gt;&lt;height val=&quot;21&quot; /&gt;&lt;hasText val=&quot;1&quot; 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9d3e04-ae34-4d45-a90a-d34b89821fe4}&quot; /&gt;&lt;isInvalidForFieldText val=&quot;0&quot; /&gt;&lt;Image&gt;&lt;filename val=&quot;E:\breeze\content\14339732\2519504400-1\input\breezo\data\asimages\{499d3e04-ae34-4d45-a90a-d34b89821fe4}.png&quot; /&gt;&lt;left val=&quot;11&quot; /&gt;&lt;top val=&quot;23&quot; /&gt;&lt;width val=&quot;26&quot; /&gt;&lt;height val=&quot;46&quot; /&gt;&lt;hasText val=&quot;1&quot; 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240b77-6d2e-4599-a104-235e54bc9826}&quot; /&gt;&lt;isInvalidForFieldText val=&quot;0&quot; /&gt;&lt;Image&gt;&lt;filename val=&quot;E:\breeze\content\14339732\2519504400-1\input\breezo\data\asimages\{33240b77-6d2e-4599-a104-235e54bc9826}.png&quot; /&gt;&lt;left val=&quot;11&quot; /&gt;&lt;top val=&quot;23&quot; /&gt;&lt;width val=&quot;26&quot; /&gt;&lt;height val=&quot;46&quot; /&gt;&lt;hasText val=&quot;1&quot; 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4339732\2519504400-1\input\breezo\data\asimages\{298f1cbc-7e87-455b-b3a4-f211c0b6f471}.png&quot; /&gt;&lt;left val=&quot;1185&quot; /&gt;&lt;top val=&quot;594&quot; /&gt;&lt;width val=&quot;95&quot; /&gt;&lt;height val=&quot;125&quot; /&gt;&lt;hasText val=&quot;1&quot; 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Temp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79081f-01cb-4d50-b15d-dab40b009c49}&quot; /&gt;&lt;isInvalidForFieldText val=&quot;0&quot; /&gt;&lt;Image&gt;&lt;filename val=&quot;E:\breeze\content\14339732\2519504400-1\input\breezo\data\asimages\{1079081f-01cb-4d50-b15d-dab40b009c49}.png&quot; /&gt;&lt;left val=&quot;0&quot; /&gt;&lt;top val=&quot;89&quot; /&gt;&lt;width val=&quot;1280&quot; /&gt;&lt;height val=&quot;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3f5164-08b6-4c62-98ad-2b2fcdc06656}&quot; /&gt;&lt;isInvalidForFieldText val=&quot;0&quot; /&gt;&lt;Image&gt;&lt;filename val=&quot;E:\breeze\content\14339732\2519504400-1\input\breezo\data\asimages\{b63f5164-08b6-4c62-98ad-2b2fcdc06656}.png&quot; /&gt;&lt;left val=&quot;103&quot; /&gt;&lt;top val=&quot;27&quot; /&gt;&lt;width val=&quot;37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d0d3e7-7298-4e49-b1a5-0c45858e98f3}&quot; /&gt;&lt;isInvalidForFieldText val=&quot;0&quot; /&gt;&lt;Image&gt;&lt;filename val=&quot;E:\breeze\content\14339732\2519504400-1\input\breezo\data\asimages\{2dd0d3e7-7298-4e49-b1a5-0c45858e98f3}.png&quot; /&gt;&lt;left val=&quot;476&quot; /&gt;&lt;top val=&quot;297&quot; /&gt;&lt;width val=&quot;534&quot; /&gt;&lt;height val=&quot;181&quot; /&gt;&lt;hasText val=&quot;1&quot; /&gt;&lt;/Image&gt;&lt;/ThreeDShapeInfo&gt;"/>
  <p:tag name="PRESENTER_SHAPETEXTINFO" val="&lt;ShapeTextInfo&gt;&lt;TableIndex row=&quot;-1&quot; col=&quot;-1&quot;&gt;&lt;linesCount val=&quot;5&quot; /&gt;&lt;lineCharCount val=&quot;14&quot; /&gt;&lt;lineCharCount val=&quot;11&quot; /&gt;&lt;lineCharCount val=&quot;29&quot; /&gt;&lt;lineCharCount val=&quot;39&quot; /&gt;&lt;lineCharCount val=&quot;24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6f91c0-629f-4411-95a0-f423949490c7}&quot; /&gt;&lt;isInvalidForFieldText val=&quot;0&quot; /&gt;&lt;Image&gt;&lt;filename val=&quot;E:\breeze\content\14339732\2519504400-1\input\breezo\data\asimages\{126f91c0-629f-4411-95a0-f423949490c7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4339732\2519504400-1\input\breezo\data\asimages\{a0dd1ec4-310d-45b4-98d1-7a2491d55f9f}.png&quot; /&gt;&lt;left val=&quot;0&quot; /&gt;&lt;top val=&quot;0&quot; /&gt;&lt;width val=&quot;83&quot; /&gt;&lt;height val=&quot;131&quot; /&gt;&lt;hasText val=&quot;1&quot; 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opl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cf76f155ced4ddcb4097134ff3c332f xmlns="56ea17bb-c96d-4826-b465-01eec0dd23dd">
      <Terms xmlns="http://schemas.microsoft.com/office/infopath/2007/PartnerControls"/>
    </lcf76f155ced4ddcb4097134ff3c332f>
    <FileHash xmlns="56ea17bb-c96d-4826-b465-01eec0dd23dd" xsi:nil="true"/>
    <DetailLink xmlns="http://schemas.microsoft.com/sharepoint/v3">
      <Url xsi:nil="true"/>
      <Description xsi:nil="true"/>
    </DetailLink>
    <UniqueSourceRef xmlns="56ea17bb-c96d-4826-b465-01eec0dd23dd" xsi:nil="true"/>
    <TaxCatchAll xmlns="05d88611-e516-4d1a-b12e-39107e78b3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BBDCC32AD74AB640967B88EF271F" ma:contentTypeVersion="23" ma:contentTypeDescription="Create a new document." ma:contentTypeScope="" ma:versionID="a66f0021626c450705f346aeada91c74">
  <xsd:schema xmlns:xsd="http://www.w3.org/2001/XMLSchema" xmlns:xs="http://www.w3.org/2001/XMLSchema" xmlns:p="http://schemas.microsoft.com/office/2006/metadata/properties" xmlns:ns1="http://schemas.microsoft.com/sharepoint/v3" xmlns:ns2="56ea17bb-c96d-4826-b465-01eec0dd23dd" xmlns:ns3="05d88611-e516-4d1a-b12e-39107e78b3d0" targetNamespace="http://schemas.microsoft.com/office/2006/metadata/properties" ma:root="true" ma:fieldsID="3b6e4156b40fc4d06a48d95544ad92c5" ns1:_="" ns2:_="" ns3:_="">
    <xsd:import namespace="http://schemas.microsoft.com/sharepoint/v3"/>
    <xsd:import namespace="56ea17bb-c96d-4826-b465-01eec0dd23dd"/>
    <xsd:import namespace="05d88611-e516-4d1a-b12e-39107e78b3d0"/>
    <xsd:element name="properties">
      <xsd:complexType>
        <xsd:sequence>
          <xsd:element name="documentManagement">
            <xsd:complexType>
              <xsd:all>
                <xsd:element ref="ns2:UniqueSourceRef" minOccurs="0"/>
                <xsd:element ref="ns2:FileHash" minOccurs="0"/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1:DetailLink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tailLink" ma:index="15" nillable="true" ma:displayName="Detail Link" ma:description="Link for page for clicking through for details " ma:internalName="Detai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a17bb-c96d-4826-b465-01eec0dd23dd" elementFormDefault="qualified">
    <xsd:import namespace="http://schemas.microsoft.com/office/2006/documentManagement/types"/>
    <xsd:import namespace="http://schemas.microsoft.com/office/infopath/2007/PartnerControls"/>
    <xsd:element name="UniqueSourceRef" ma:index="8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0efca0-e4bb-4e8d-9d61-7e4cbb849e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88611-e516-4d1a-b12e-39107e78b3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b0c5c2e3-fb76-4642-9669-5f51cb299f84}" ma:internalName="TaxCatchAll" ma:showField="CatchAllData" ma:web="05d88611-e516-4d1a-b12e-39107e78b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92DB8-6E89-4F93-8BED-69DBDC18264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b487234-2a61-45b0-86e3-998bf12a0e9d"/>
    <ds:schemaRef ds:uri="http://purl.org/dc/terms/"/>
    <ds:schemaRef ds:uri="http://schemas.openxmlformats.org/package/2006/metadata/core-properties"/>
    <ds:schemaRef ds:uri="2a1ba486-ff2f-4459-80ac-1ab5aa17f82f"/>
    <ds:schemaRef ds:uri="http://www.w3.org/XML/1998/namespace"/>
    <ds:schemaRef ds:uri="56ea17bb-c96d-4826-b465-01eec0dd23dd"/>
    <ds:schemaRef ds:uri="http://schemas.microsoft.com/sharepoint/v3"/>
    <ds:schemaRef ds:uri="05d88611-e516-4d1a-b12e-39107e78b3d0"/>
  </ds:schemaRefs>
</ds:datastoreItem>
</file>

<file path=customXml/itemProps2.xml><?xml version="1.0" encoding="utf-8"?>
<ds:datastoreItem xmlns:ds="http://schemas.openxmlformats.org/officeDocument/2006/customXml" ds:itemID="{C856A7E0-A3ED-4305-9C5B-35CD0DD1C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ea17bb-c96d-4826-b465-01eec0dd23dd"/>
    <ds:schemaRef ds:uri="05d88611-e516-4d1a-b12e-39107e78b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20169</TotalTime>
  <Words>185</Words>
  <Application>Microsoft Office PowerPoint</Application>
  <PresentationFormat>On-screen Show (4:3)</PresentationFormat>
  <Paragraphs>84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Wingdings</vt:lpstr>
      <vt:lpstr>Wingdings 3</vt:lpstr>
      <vt:lpstr>1_Ripple</vt:lpstr>
      <vt:lpstr>Office Theme</vt:lpstr>
      <vt:lpstr>1_People Slides</vt:lpstr>
      <vt:lpstr>Resources for Veterans and Transitioning Service Members</vt:lpstr>
      <vt:lpstr>Welcome</vt:lpstr>
      <vt:lpstr>Agenda</vt:lpstr>
      <vt:lpstr>CareerOneStop</vt:lpstr>
      <vt:lpstr>Screenshots</vt:lpstr>
      <vt:lpstr>Veteran and Military Transition Center</vt:lpstr>
      <vt:lpstr>Veterans Job Matcher</vt:lpstr>
      <vt:lpstr>Veterans Job Matcher2</vt:lpstr>
      <vt:lpstr>Job Finder</vt:lpstr>
      <vt:lpstr>Explore Civilian Careers</vt:lpstr>
      <vt:lpstr>Interest Assessment</vt:lpstr>
      <vt:lpstr>Interest Assessment Results</vt:lpstr>
      <vt:lpstr>Occupation Profile </vt:lpstr>
      <vt:lpstr>Occupation Profile2 </vt:lpstr>
      <vt:lpstr>Occupation Profile3 </vt:lpstr>
      <vt:lpstr>Occupation Profile4 </vt:lpstr>
      <vt:lpstr>Occupation Profile5</vt:lpstr>
      <vt:lpstr>Career Clusters</vt:lpstr>
      <vt:lpstr>Back to School</vt:lpstr>
      <vt:lpstr>Local Training Finder</vt:lpstr>
      <vt:lpstr>Certification Finder</vt:lpstr>
      <vt:lpstr>Certification Finder Detail Page</vt:lpstr>
      <vt:lpstr>Job Search</vt:lpstr>
      <vt:lpstr>Federal Hiring</vt:lpstr>
      <vt:lpstr>Resumes and Applications</vt:lpstr>
      <vt:lpstr>Practice Job Application</vt:lpstr>
      <vt:lpstr>Resume Samples</vt:lpstr>
      <vt:lpstr>Benefits and Assistance</vt:lpstr>
      <vt:lpstr>For Military Spouses</vt:lpstr>
      <vt:lpstr>Toolkit</vt:lpstr>
      <vt:lpstr>Business Finder</vt:lpstr>
      <vt:lpstr>Business Finder Results Page</vt:lpstr>
      <vt:lpstr>Business Finder: Detail Page</vt:lpstr>
      <vt:lpstr>American Job Center Finder</vt:lpstr>
      <vt:lpstr>State Resource Finder</vt:lpstr>
      <vt:lpstr>Footer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Vets</dc:title>
  <dc:creator>CareerOneStop</dc:creator>
  <cp:lastModifiedBy>Tenner, Kelly (DEED)</cp:lastModifiedBy>
  <cp:revision>725</cp:revision>
  <cp:lastPrinted>2022-11-02T19:23:21Z</cp:lastPrinted>
  <dcterms:created xsi:type="dcterms:W3CDTF">2007-04-17T16:38:40Z</dcterms:created>
  <dcterms:modified xsi:type="dcterms:W3CDTF">2025-07-24T20:17:37Z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0x010100FC82BBDCC32AD74AB640967B88EF271F</vt:lpwstr>
  </property>
  <property fmtid="{D5CDD505-2E9C-101B-9397-08002B2CF9AE}" pid="3" name="Order">
    <vt:r8>8900</vt:r8>
  </property>
</Properties>
</file>