
<file path=[Content_Types].xml><?xml version="1.0" encoding="utf-8"?>
<Types xmlns="http://schemas.openxmlformats.org/package/2006/content-types">
  <Default Extension="1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3.xml" ContentType="application/vnd.openxmlformats-officedocument.presentationml.tags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667" r:id="rId5"/>
    <p:sldMasterId id="2147483679" r:id="rId6"/>
    <p:sldMasterId id="2147483691" r:id="rId7"/>
  </p:sldMasterIdLst>
  <p:notesMasterIdLst>
    <p:notesMasterId r:id="rId60"/>
  </p:notesMasterIdLst>
  <p:sldIdLst>
    <p:sldId id="470" r:id="rId8"/>
    <p:sldId id="586" r:id="rId9"/>
    <p:sldId id="356" r:id="rId10"/>
    <p:sldId id="397" r:id="rId11"/>
    <p:sldId id="679" r:id="rId12"/>
    <p:sldId id="682" r:id="rId13"/>
    <p:sldId id="681" r:id="rId14"/>
    <p:sldId id="680" r:id="rId15"/>
    <p:sldId id="649" r:id="rId16"/>
    <p:sldId id="385" r:id="rId17"/>
    <p:sldId id="541" r:id="rId18"/>
    <p:sldId id="542" r:id="rId19"/>
    <p:sldId id="355" r:id="rId20"/>
    <p:sldId id="272" r:id="rId21"/>
    <p:sldId id="429" r:id="rId22"/>
    <p:sldId id="441" r:id="rId23"/>
    <p:sldId id="476" r:id="rId24"/>
    <p:sldId id="451" r:id="rId25"/>
    <p:sldId id="431" r:id="rId26"/>
    <p:sldId id="495" r:id="rId27"/>
    <p:sldId id="487" r:id="rId28"/>
    <p:sldId id="488" r:id="rId29"/>
    <p:sldId id="489" r:id="rId30"/>
    <p:sldId id="362" r:id="rId31"/>
    <p:sldId id="579" r:id="rId32"/>
    <p:sldId id="580" r:id="rId33"/>
    <p:sldId id="581" r:id="rId34"/>
    <p:sldId id="582" r:id="rId35"/>
    <p:sldId id="583" r:id="rId36"/>
    <p:sldId id="562" r:id="rId37"/>
    <p:sldId id="477" r:id="rId38"/>
    <p:sldId id="467" r:id="rId39"/>
    <p:sldId id="468" r:id="rId40"/>
    <p:sldId id="546" r:id="rId41"/>
    <p:sldId id="564" r:id="rId42"/>
    <p:sldId id="563" r:id="rId43"/>
    <p:sldId id="478" r:id="rId44"/>
    <p:sldId id="461" r:id="rId45"/>
    <p:sldId id="366" r:id="rId46"/>
    <p:sldId id="549" r:id="rId47"/>
    <p:sldId id="550" r:id="rId48"/>
    <p:sldId id="558" r:id="rId49"/>
    <p:sldId id="576" r:id="rId50"/>
    <p:sldId id="570" r:id="rId51"/>
    <p:sldId id="462" r:id="rId52"/>
    <p:sldId id="479" r:id="rId53"/>
    <p:sldId id="559" r:id="rId54"/>
    <p:sldId id="584" r:id="rId55"/>
    <p:sldId id="571" r:id="rId56"/>
    <p:sldId id="585" r:id="rId57"/>
    <p:sldId id="484" r:id="rId58"/>
    <p:sldId id="308" r:id="rId59"/>
  </p:sldIdLst>
  <p:sldSz cx="12192000" cy="6858000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reerOneStop Tools for Older Job Seekers" id="{6818A57E-63DC-43EF-A57C-94FF2F363D83}">
          <p14:sldIdLst>
            <p14:sldId id="470"/>
          </p14:sldIdLst>
        </p14:section>
        <p14:section name="Senior Community Service Employment Program" id="{F666993F-6FFA-4860-B13F-FAECC742FAD4}">
          <p14:sldIdLst>
            <p14:sldId id="586"/>
            <p14:sldId id="356"/>
            <p14:sldId id="397"/>
            <p14:sldId id="679"/>
            <p14:sldId id="682"/>
            <p14:sldId id="681"/>
            <p14:sldId id="680"/>
            <p14:sldId id="649"/>
            <p14:sldId id="385"/>
          </p14:sldIdLst>
        </p14:section>
        <p14:section name="CareerOneStop" id="{C358B70D-F0BF-4EFC-9C55-EC991F6EB574}">
          <p14:sldIdLst>
            <p14:sldId id="541"/>
            <p14:sldId id="542"/>
            <p14:sldId id="355"/>
            <p14:sldId id="272"/>
            <p14:sldId id="429"/>
          </p14:sldIdLst>
        </p14:section>
        <p14:section name="Explore Careers" id="{75B45E00-6F84-4BBF-BF3B-503FB58D1D7A}">
          <p14:sldIdLst>
            <p14:sldId id="441"/>
            <p14:sldId id="476"/>
            <p14:sldId id="451"/>
            <p14:sldId id="431"/>
            <p14:sldId id="495"/>
            <p14:sldId id="487"/>
            <p14:sldId id="488"/>
            <p14:sldId id="489"/>
            <p14:sldId id="362"/>
            <p14:sldId id="579"/>
            <p14:sldId id="580"/>
            <p14:sldId id="581"/>
            <p14:sldId id="582"/>
            <p14:sldId id="583"/>
            <p14:sldId id="562"/>
          </p14:sldIdLst>
        </p14:section>
        <p14:section name="Find Training" id="{71562F37-C82D-4C24-B7B5-DCD85A113440}">
          <p14:sldIdLst>
            <p14:sldId id="477"/>
            <p14:sldId id="467"/>
            <p14:sldId id="468"/>
            <p14:sldId id="546"/>
            <p14:sldId id="564"/>
            <p14:sldId id="563"/>
          </p14:sldIdLst>
        </p14:section>
        <p14:section name="Job Search" id="{24A0A658-6036-4995-9BB8-94AB115F51F2}">
          <p14:sldIdLst>
            <p14:sldId id="478"/>
            <p14:sldId id="461"/>
            <p14:sldId id="366"/>
            <p14:sldId id="549"/>
            <p14:sldId id="550"/>
            <p14:sldId id="558"/>
            <p14:sldId id="576"/>
            <p14:sldId id="570"/>
          </p14:sldIdLst>
        </p14:section>
        <p14:section name="Find Local Help" id="{8A1CA69A-B37E-450F-ABDC-AC1585194C46}">
          <p14:sldIdLst>
            <p14:sldId id="462"/>
            <p14:sldId id="479"/>
            <p14:sldId id="559"/>
          </p14:sldIdLst>
        </p14:section>
        <p14:section name="Resources For" id="{AEBC41E9-3C0C-4462-AE43-57962BA6C950}">
          <p14:sldIdLst>
            <p14:sldId id="584"/>
            <p14:sldId id="571"/>
          </p14:sldIdLst>
        </p14:section>
        <p14:section name="Career Advisors" id="{3B6EF5B8-53E6-4109-A861-8CD48393A32B}">
          <p14:sldIdLst>
            <p14:sldId id="585"/>
            <p14:sldId id="484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Remington" initials="JR" lastIdx="19" clrIdx="0">
    <p:extLst>
      <p:ext uri="{19B8F6BF-5375-455C-9EA6-DF929625EA0E}">
        <p15:presenceInfo xmlns:p15="http://schemas.microsoft.com/office/powerpoint/2012/main" userId="f70919ae9ed0cecf" providerId="Windows Live"/>
      </p:ext>
    </p:extLst>
  </p:cmAuthor>
  <p:cmAuthor id="2" name="Dahlman, Patricia (DEED)" initials="DP(" lastIdx="15" clrIdx="1">
    <p:extLst>
      <p:ext uri="{19B8F6BF-5375-455C-9EA6-DF929625EA0E}">
        <p15:presenceInfo xmlns:p15="http://schemas.microsoft.com/office/powerpoint/2012/main" userId="S::Patricia.Dahlman@state.mn.us::d54e97e0-1ab3-47db-853a-0047995f130b" providerId="AD"/>
      </p:ext>
    </p:extLst>
  </p:cmAuthor>
  <p:cmAuthor id="3" name="Olshefski, Stanley S - OPA" initials="OSS-O" lastIdx="14" clrIdx="2">
    <p:extLst>
      <p:ext uri="{19B8F6BF-5375-455C-9EA6-DF929625EA0E}">
        <p15:presenceInfo xmlns:p15="http://schemas.microsoft.com/office/powerpoint/2012/main" userId="S-1-5-21-625881431-3029617060-3355961844-125259" providerId="AD"/>
      </p:ext>
    </p:extLst>
  </p:cmAuthor>
  <p:cmAuthor id="4" name="Julie Remington" initials="JR [2]" lastIdx="5" clrIdx="3">
    <p:extLst>
      <p:ext uri="{19B8F6BF-5375-455C-9EA6-DF929625EA0E}">
        <p15:presenceInfo xmlns:p15="http://schemas.microsoft.com/office/powerpoint/2012/main" userId="S-1-5-21-548176450-911158474-2148038326-352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9777" autoAdjust="0"/>
  </p:normalViewPr>
  <p:slideViewPr>
    <p:cSldViewPr>
      <p:cViewPr varScale="1">
        <p:scale>
          <a:sx n="99" d="100"/>
          <a:sy n="99" d="100"/>
        </p:scale>
        <p:origin x="107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6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3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3863" y="704850"/>
            <a:ext cx="62547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3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013258C-65B7-41DE-A61E-076302EE3C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58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41838"/>
            <a:ext cx="5681980" cy="33528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6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71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82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74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654311"/>
          </a:xfrm>
        </p:spPr>
        <p:txBody>
          <a:bodyPr/>
          <a:lstStyle/>
          <a:p>
            <a:pPr defTabSz="942244"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66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08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654311"/>
          </a:xfrm>
        </p:spPr>
        <p:txBody>
          <a:bodyPr/>
          <a:lstStyle/>
          <a:p>
            <a:pPr defTabSz="924813"/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9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806711"/>
          </a:xfrm>
          <a:prstGeom prst="rect">
            <a:avLst/>
          </a:prstGeom>
        </p:spPr>
        <p:txBody>
          <a:bodyPr/>
          <a:lstStyle/>
          <a:p>
            <a:endParaRPr lang="en-US" sz="10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9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806711"/>
          </a:xfrm>
          <a:prstGeom prst="rect">
            <a:avLst/>
          </a:prstGeom>
        </p:spPr>
        <p:txBody>
          <a:bodyPr/>
          <a:lstStyle/>
          <a:p>
            <a:endParaRPr lang="en-US" sz="1000" b="0" i="0" dirty="0">
              <a:solidFill>
                <a:srgbClr val="222C33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16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5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0FBF6-5B1D-48CB-9D26-629DDE4314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61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67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42"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27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258C-65B7-41DE-A61E-076302EE3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46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258C-65B7-41DE-A61E-076302EE3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543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60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5"/>
            <a:ext cx="5681980" cy="457811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258C-65B7-41DE-A61E-076302EE3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3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258C-65B7-41DE-A61E-076302EE3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09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74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8480" defTabSz="924813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63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4637" y="4459526"/>
            <a:ext cx="6477000" cy="4806712"/>
          </a:xfrm>
        </p:spPr>
        <p:txBody>
          <a:bodyPr/>
          <a:lstStyle/>
          <a:p>
            <a:pPr defTabSz="924813"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4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0FBF6-5B1D-48CB-9D26-629DDE4314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61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13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35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0837" y="4459527"/>
            <a:ext cx="6629399" cy="4806711"/>
          </a:xfrm>
        </p:spPr>
        <p:txBody>
          <a:bodyPr/>
          <a:lstStyle/>
          <a:p>
            <a:pPr eaLnBrk="1" hangingPunct="1"/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32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b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84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b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78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28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5"/>
            <a:ext cx="5681980" cy="4806712"/>
          </a:xfrm>
        </p:spPr>
        <p:txBody>
          <a:bodyPr/>
          <a:lstStyle/>
          <a:p>
            <a:pPr defTabSz="942244"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296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261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578111"/>
          </a:xfrm>
        </p:spPr>
        <p:txBody>
          <a:bodyPr/>
          <a:lstStyle/>
          <a:p>
            <a:pPr fontAlgn="base"/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73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78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48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55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771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405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261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12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35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701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b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723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727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44"/>
            <a:endParaRPr lang="en-US" sz="11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439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87C8B-FA66-440C-BD7B-7705FFC6B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23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29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EF39-136B-40B0-BFF6-7DAC074EC0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51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CCCF3-FA6D-4E93-AFA9-0B0E519B8D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66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457897"/>
          </a:xfrm>
        </p:spPr>
        <p:txBody>
          <a:bodyPr/>
          <a:lstStyle/>
          <a:p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57">
              <a:defRPr/>
            </a:pPr>
            <a:fld id="{056FBFDB-C426-4434-9683-C77164F178CC}" type="slidenum">
              <a:rPr lang="en-US">
                <a:solidFill>
                  <a:srgbClr val="000000"/>
                </a:solidFill>
              </a:rPr>
              <a:pPr defTabSz="914357"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36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654311"/>
          </a:xfrm>
        </p:spPr>
        <p:txBody>
          <a:bodyPr/>
          <a:lstStyle/>
          <a:p>
            <a:pPr eaLnBrk="1" hangingPunct="1"/>
            <a:endParaRPr lang="en-US" sz="11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1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80"/>
            <a:ext cx="10363200" cy="1736725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14A40D-2925-4B40-81E3-D6E43FDD787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0645E-B838-43D8-A841-C8CBF76A1FA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D0755-7CEE-4B20-812A-87CB9DF08CC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7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41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146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02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78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19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74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1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446D1-883B-4BD7-87B5-ADA8B2ACC1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49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73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33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 Bar with Tit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9" y="1909346"/>
            <a:ext cx="9604311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9" y="5432564"/>
            <a:ext cx="9604311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7" y="113724"/>
            <a:ext cx="1113096" cy="11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51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42FE-CDFC-416E-A71B-AE2AEF31CAE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1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1"/>
            <a:ext cx="4572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201"/>
            <a:ext cx="4572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B033-B4B1-461A-81E5-C4EABE54C089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01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5"/>
            <a:ext cx="4572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5"/>
            <a:ext cx="4572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CC60-1F0E-4421-AEDC-A39BB32A22B7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46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07E44-035C-4E28-BEDF-D279D811335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45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D4DF3-ACCC-45D2-94CD-91252C8B38AF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7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C07B-8437-48C3-9128-C1E3EF18ADB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93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FC4B1D-EFE8-4D20-A19B-33FAF76FE12B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81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93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122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828801"/>
            <a:ext cx="9601200" cy="3962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3A98-C53D-4052-ADE0-FCC3632251B6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07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7" y="1104181"/>
            <a:ext cx="1687287" cy="46870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1104181"/>
            <a:ext cx="7587344" cy="46870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A840-FCD1-48C2-8E1A-EF28B90CBEF7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92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5EA72-0DF2-7838-0DE6-D17A1BB16F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977" y="3205713"/>
            <a:ext cx="5219147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We look forward to seeing you on WorkforceGPS.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F80622-821A-C518-0730-60272CEA1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77" y="2307028"/>
            <a:ext cx="5219147" cy="796247"/>
          </a:xfrm>
          <a:prstGeom prst="rect">
            <a:avLst/>
          </a:prstGeom>
        </p:spPr>
        <p:txBody>
          <a:bodyPr/>
          <a:lstStyle>
            <a:lvl1pPr algn="l">
              <a:defRPr sz="2625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34147E-5990-7364-EFAA-B0AAE1BA6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7099" y="6477924"/>
            <a:ext cx="500408" cy="344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35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CE52AA-BB93-4FDB-9629-C6421C98F3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2ADFE49-F952-95BB-8977-E91DBEEC77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2976" y="5312234"/>
            <a:ext cx="7292509" cy="6225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Need Help?  Email: Support@WorkforceGPS.org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78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3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B11D4-760D-47D5-B167-E14F3E5EDC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904E2-9810-4021-A829-BB5D49872E3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E6E2A-3275-4F58-903E-DF72E3C7191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F95AA-AC99-474D-9C49-B9CBC4AC38A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9482D-0F64-4AA8-85DE-CD892C9C5D8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4D89B-EA82-462F-8538-B624A5754DF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8"/>
            <a:ext cx="109728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3"/>
            <a:ext cx="109728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36116B7D-A480-4E22-945D-B9FD0746EBE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Ø"/>
        <a:defRPr sz="3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E028-7047-4966-9DCE-896815D069D7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2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op Bar with Titl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909349"/>
            <a:ext cx="9601200" cy="736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2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29412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2853" y="6380170"/>
            <a:ext cx="8686799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Footer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16453" y="6380170"/>
            <a:ext cx="965947" cy="22243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576C916B-AD26-4F1A-AC86-9C87BD7FC26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161" y="6380170"/>
            <a:ext cx="918883" cy="2224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4" name="Picture 6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7" y="113724"/>
            <a:ext cx="1113096" cy="11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8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408509" indent="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1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6CEAEA-9979-3FF0-F777-0614071DD5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4" y="148098"/>
            <a:ext cx="2781957" cy="67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04709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agencies/eta/senior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hyperlink" Target="https://olderworkers.workforcegps.org/hom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ia.dahlman@state.mn.u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mailto:Julie.Remington@state.mn.u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hyperlink" Target="http://www.pixnio.com/people/group-of-healthcare-workers-seated-at-a-table-discussing-a-strategy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sites/dolgov/files/ETA/advisories/TEGL/2022/TEGL%2018-22/Attachment%20IA-IE.pdf" TargetMode="External"/><Relationship Id="rId2" Type="http://schemas.openxmlformats.org/officeDocument/2006/relationships/hyperlink" Target="https://www.dol.gov/agencies/eta/advisories/tegl-18-22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non%20profit" TargetMode="External"/><Relationship Id="rId2" Type="http://schemas.openxmlformats.org/officeDocument/2006/relationships/image" Target="../media/image12.1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39DB-A13E-EB71-2963-7403B0E4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143000"/>
            <a:ext cx="8229600" cy="11430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CareerOneStop Tools for Older Job Seekers</a:t>
            </a:r>
          </a:p>
        </p:txBody>
      </p:sp>
      <p:pic>
        <p:nvPicPr>
          <p:cNvPr id="3" name="Picture 2" descr="Image of a woman typing on a laptop. Laptop displays homepage of CareerOneStop website.">
            <a:extLst>
              <a:ext uri="{FF2B5EF4-FFF2-40B4-BE49-F238E27FC236}">
                <a16:creationId xmlns:a16="http://schemas.microsoft.com/office/drawing/2014/main" id="{02EF955A-33A9-4DFE-B000-A8FBF6193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r="5591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6" name="Picture 15" descr="CareerOneStop banner image for decoration">
            <a:extLst>
              <a:ext uri="{FF2B5EF4-FFF2-40B4-BE49-F238E27FC236}">
                <a16:creationId xmlns:a16="http://schemas.microsoft.com/office/drawing/2014/main" id="{B5721588-2514-4A29-BB35-714A19DD4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81600"/>
            <a:ext cx="9144000" cy="1654512"/>
          </a:xfrm>
          <a:prstGeom prst="rect">
            <a:avLst/>
          </a:prstGeom>
        </p:spPr>
      </p:pic>
      <p:sp>
        <p:nvSpPr>
          <p:cNvPr id="18" name="Text Box 13">
            <a:extLst>
              <a:ext uri="{FF2B5EF4-FFF2-40B4-BE49-F238E27FC236}">
                <a16:creationId xmlns:a16="http://schemas.microsoft.com/office/drawing/2014/main" id="{CC891E9A-8764-4CFE-A73E-A387E23AB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486405"/>
            <a:ext cx="617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CareerOneStop Tools for Older Job Seekers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Image of WorkforceGPS logo">
            <a:extLst>
              <a:ext uri="{FF2B5EF4-FFF2-40B4-BE49-F238E27FC236}">
                <a16:creationId xmlns:a16="http://schemas.microsoft.com/office/drawing/2014/main" id="{E140958A-DF1F-41DD-9DCF-55D94520E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64" y="6339576"/>
            <a:ext cx="1534741" cy="5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61A4ED-B23C-4849-A243-CA184E5C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SCSEP Tools &amp;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75D84D-64A6-4E4D-8D7C-5E9D3DE11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905005"/>
            <a:ext cx="7200900" cy="3809999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1950" dirty="0"/>
              <a:t>Important SCSEP Links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0602B-F0F2-F77F-FC72-4E4B25DF9424}"/>
              </a:ext>
            </a:extLst>
          </p:cNvPr>
          <p:cNvSpPr txBox="1"/>
          <p:nvPr/>
        </p:nvSpPr>
        <p:spPr>
          <a:xfrm>
            <a:off x="2152651" y="2386048"/>
            <a:ext cx="46083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Community Service Employment Program </a:t>
            </a:r>
          </a:p>
          <a:p>
            <a:pPr defTabSz="685800">
              <a:defRPr/>
            </a:pPr>
            <a:r>
              <a:rPr lang="en-US" sz="1400" dirty="0">
                <a:hlinkClick r:id="rId3"/>
              </a:rPr>
              <a:t>Senior Community Service Employment Program | U.S. Department of Labor (dol.gov)</a:t>
            </a:r>
            <a:endParaRPr lang="en-US" sz="1400" kern="0" dirty="0">
              <a:solidFill>
                <a:sysClr val="windowText" lastClr="000000"/>
              </a:solidFill>
              <a:latin typeface="Calibri"/>
            </a:endParaRPr>
          </a:p>
          <a:p>
            <a:pPr marL="0" lvl="2" defTabSz="685800">
              <a:defRPr/>
            </a:pPr>
            <a:endParaRPr lang="en-US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defTabSz="685800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Workers Community of Practice Page</a:t>
            </a:r>
          </a:p>
          <a:p>
            <a:pPr marL="0" lvl="2" defTabSz="685800">
              <a:defRPr/>
            </a:pPr>
            <a:r>
              <a:rPr lang="en-US" sz="1500" kern="0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  <a:hlinkClick r:id="rId4"/>
              </a:rPr>
              <a:t>https://olderworkers.workforcegps.org/home/</a:t>
            </a:r>
            <a:endParaRPr lang="en-US" sz="1500" kern="0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  <a:p>
            <a:pPr marL="0" lvl="2" defTabSz="685800">
              <a:defRPr/>
            </a:pPr>
            <a:endParaRPr lang="en-US" sz="15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n-US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5" name="Picture 4" descr="Logo for Senior Community Service Employment Program">
            <a:extLst>
              <a:ext uri="{FF2B5EF4-FFF2-40B4-BE49-F238E27FC236}">
                <a16:creationId xmlns:a16="http://schemas.microsoft.com/office/drawing/2014/main" id="{FD51025A-87BF-D069-86E1-D3F65CA61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79" y="1828805"/>
            <a:ext cx="2286645" cy="2274911"/>
          </a:xfrm>
          <a:prstGeom prst="rect">
            <a:avLst/>
          </a:prstGeom>
        </p:spPr>
      </p:pic>
      <p:pic>
        <p:nvPicPr>
          <p:cNvPr id="6" name="Picture 5" descr="A picture of the WorkforceGPS logo">
            <a:extLst>
              <a:ext uri="{FF2B5EF4-FFF2-40B4-BE49-F238E27FC236}">
                <a16:creationId xmlns:a16="http://schemas.microsoft.com/office/drawing/2014/main" id="{77E7A371-F959-A9A6-B43C-18CF09DF3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4B018-FE02-4CE8-B747-35339ED0E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21153" b="10575"/>
          <a:stretch/>
        </p:blipFill>
        <p:spPr>
          <a:xfrm>
            <a:off x="5486400" y="0"/>
            <a:ext cx="61722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76D36E9-B105-F341-ACF9-F59D1779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74638"/>
            <a:ext cx="2743200" cy="1173162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2A619A91-3B33-C546-9C70-721CDB929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2002810"/>
            <a:ext cx="31242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Senior Community Service Employment Program (SCSEP)</a:t>
            </a:r>
          </a:p>
          <a:p>
            <a:pPr>
              <a:buClr>
                <a:srgbClr val="FF0000"/>
              </a:buClr>
              <a:defRPr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CareerOneStop Overview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CareerOneStop Tools and Content</a:t>
            </a:r>
          </a:p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A picture of the WorkforceGPS logo">
            <a:extLst>
              <a:ext uri="{FF2B5EF4-FFF2-40B4-BE49-F238E27FC236}">
                <a16:creationId xmlns:a16="http://schemas.microsoft.com/office/drawing/2014/main" id="{C21C3464-5BA6-4976-B9C6-3664163BE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5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CareerOneStop</a:t>
            </a:r>
          </a:p>
        </p:txBody>
      </p:sp>
      <p:pic>
        <p:nvPicPr>
          <p:cNvPr id="4" name="Picture 3" descr="Screenshot of the CareerOneStop homepage displaying the main navigation of Explore Careers, Find Training, Job Search, Find Local Help, Toolkit, and Resources For.">
            <a:extLst>
              <a:ext uri="{FF2B5EF4-FFF2-40B4-BE49-F238E27FC236}">
                <a16:creationId xmlns:a16="http://schemas.microsoft.com/office/drawing/2014/main" id="{8CC20FBF-3F40-A88E-633E-DC4E72F0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70" y="1251639"/>
            <a:ext cx="6777069" cy="462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of the WorkforceGPS logo">
            <a:extLst>
              <a:ext uri="{FF2B5EF4-FFF2-40B4-BE49-F238E27FC236}">
                <a16:creationId xmlns:a16="http://schemas.microsoft.com/office/drawing/2014/main" id="{11916519-6A84-4722-8692-8CAAF84A6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1026" name="Picture 2" descr="Image of US Department of Labor logo">
            <a:extLst>
              <a:ext uri="{FF2B5EF4-FFF2-40B4-BE49-F238E27FC236}">
                <a16:creationId xmlns:a16="http://schemas.microsoft.com/office/drawing/2014/main" id="{C592599A-5619-4EF2-8053-3C1DF8EE1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738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52AB7-7835-470B-9BAF-9EEE73E1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614" y="6373814"/>
            <a:ext cx="7264210" cy="304800"/>
          </a:xfrm>
        </p:spPr>
        <p:txBody>
          <a:bodyPr/>
          <a:lstStyle/>
          <a:p>
            <a:pPr marL="0" indent="0">
              <a:buNone/>
            </a:pPr>
            <a:r>
              <a:rPr lang="en-US" sz="13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CareerOneStop is sponsored by the U.S. Department of Labor, Employment and Training Administration</a:t>
            </a:r>
          </a:p>
          <a:p>
            <a:pPr marL="0" indent="0">
              <a:buNone/>
            </a:pPr>
            <a:endParaRPr lang="en-US" sz="3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1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6990-95FA-4D2D-9F5F-18622729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88A00-874A-4A34-88E5-ABF5499EF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4" y="1600205"/>
            <a:ext cx="7778087" cy="46021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Tricia Dahlman</a:t>
            </a:r>
            <a:b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Operations &amp; Outreach Manager, CareerOneStop</a:t>
            </a:r>
            <a:b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Patricia.Dahlman@state.mn.us</a:t>
            </a:r>
            <a:endParaRPr lang="en-US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Julie Remington</a:t>
            </a:r>
            <a:br>
              <a:rPr lang="en-US" sz="2400" b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Content Strategist, CareerOneStop</a:t>
            </a:r>
            <a:br>
              <a:rPr lang="en-US" sz="240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Julie.Remington@state.mn.us</a:t>
            </a:r>
            <a:endParaRPr lang="en-US" sz="2400" kern="12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1200" dirty="0">
              <a:effectLst/>
            </a:endParaRPr>
          </a:p>
          <a:p>
            <a:endParaRPr lang="en-US" dirty="0"/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1067295B-F5B8-C4FB-BCA6-F31D9BD61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5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76405"/>
            <a:ext cx="7772400" cy="1736725"/>
          </a:xfrm>
        </p:spPr>
        <p:txBody>
          <a:bodyPr/>
          <a:lstStyle/>
          <a:p>
            <a:r>
              <a:rPr lang="en-US" sz="5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608429D3-D74F-AE67-6025-36014540BC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19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76405"/>
            <a:ext cx="7772400" cy="1736725"/>
          </a:xfrm>
        </p:spPr>
        <p:txBody>
          <a:bodyPr/>
          <a:lstStyle/>
          <a:p>
            <a:r>
              <a:rPr lang="en-US" sz="5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Screenshots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FB34BFCE-A2BC-50E9-8154-8F0AF2BE5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0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Explore Careers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3B39E14B-BCA3-73D3-FBD9-52FDB0F8C2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9" name="Picture 8" descr="Screenshot of the Explore Careers landing page of the CareerOneStop website. Main sections are Self assessments, Learn about careers, and Plan your career.">
            <a:extLst>
              <a:ext uri="{FF2B5EF4-FFF2-40B4-BE49-F238E27FC236}">
                <a16:creationId xmlns:a16="http://schemas.microsoft.com/office/drawing/2014/main" id="{4291A286-00D7-5594-DE79-6A36173F6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143000"/>
            <a:ext cx="6248400" cy="523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484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Interest Assessment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EA2AACFA-76A4-FADC-3836-08E7561D2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Interest Assessment tool on CareerOneStop website. Displays activity questions like Build Kitchen Cabinets and five options to select from Strongly Dislike to Strongly Like.">
            <a:extLst>
              <a:ext uri="{FF2B5EF4-FFF2-40B4-BE49-F238E27FC236}">
                <a16:creationId xmlns:a16="http://schemas.microsoft.com/office/drawing/2014/main" id="{BEEDC637-5C5C-7B8C-0531-E2E10364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451" y="1371600"/>
            <a:ext cx="7297098" cy="441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46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Interest Assessment Results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DCC27B07-94AB-F247-966D-3FC06859A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7" name="Picture 6" descr="Screenshot of Interest Assessment results on the CareerOneStop website. Displays a list of careers that match your interest selections.">
            <a:extLst>
              <a:ext uri="{FF2B5EF4-FFF2-40B4-BE49-F238E27FC236}">
                <a16:creationId xmlns:a16="http://schemas.microsoft.com/office/drawing/2014/main" id="{12406BE4-B499-6AE3-542E-0DCB07F61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435" y="1271663"/>
            <a:ext cx="6491130" cy="500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329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B626-4F66-4EB5-9E46-5F6936ED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</a:t>
            </a:r>
          </a:p>
        </p:txBody>
      </p:sp>
      <p:pic>
        <p:nvPicPr>
          <p:cNvPr id="12" name="Picture 11" descr="Screenshot of the Work Values Matcher tool on the CareerOneStop website.">
            <a:extLst>
              <a:ext uri="{FF2B5EF4-FFF2-40B4-BE49-F238E27FC236}">
                <a16:creationId xmlns:a16="http://schemas.microsoft.com/office/drawing/2014/main" id="{4426D3DB-C46D-47D7-BC94-50D62B6E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385" y="1415951"/>
            <a:ext cx="7563239" cy="402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orkforceGPS logo">
            <a:extLst>
              <a:ext uri="{FF2B5EF4-FFF2-40B4-BE49-F238E27FC236}">
                <a16:creationId xmlns:a16="http://schemas.microsoft.com/office/drawing/2014/main" id="{1CFE13C2-00E6-48F9-AC23-4863EFED6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7361" y="1842181"/>
            <a:ext cx="7594820" cy="2546215"/>
          </a:xfrm>
        </p:spPr>
        <p:txBody>
          <a:bodyPr>
            <a:noAutofit/>
          </a:bodyPr>
          <a:lstStyle/>
          <a:p>
            <a:r>
              <a:rPr lang="en-US" sz="5400" dirty="0"/>
              <a:t>The Senior Community Service Employment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U.S. Department of Labor, Employment &amp; Training Administration, </a:t>
            </a:r>
          </a:p>
          <a:p>
            <a:r>
              <a:rPr lang="en-US" dirty="0"/>
              <a:t>Office of Workforce Investment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74ADF972-B368-716B-7EFC-639B1F469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35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B626-4F66-4EB5-9E46-5F6936ED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 Cards</a:t>
            </a:r>
          </a:p>
        </p:txBody>
      </p:sp>
      <p:pic>
        <p:nvPicPr>
          <p:cNvPr id="4" name="Picture 3" descr="Screenshot of the Work Values Matcher tool where values cards are sorted into columns from Most related to your ideal job to Least related to your ideal job.">
            <a:extLst>
              <a:ext uri="{FF2B5EF4-FFF2-40B4-BE49-F238E27FC236}">
                <a16:creationId xmlns:a16="http://schemas.microsoft.com/office/drawing/2014/main" id="{21AA69FD-D6A2-4087-BC71-7107F5EE6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6" y="1143005"/>
            <a:ext cx="6913649" cy="515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orkforceGPS logo">
            <a:extLst>
              <a:ext uri="{FF2B5EF4-FFF2-40B4-BE49-F238E27FC236}">
                <a16:creationId xmlns:a16="http://schemas.microsoft.com/office/drawing/2014/main" id="{09BC2288-E0A9-49E3-8CF0-DE6D72E6E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537BA-D000-4188-9FC9-FEB03368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 Results</a:t>
            </a:r>
          </a:p>
        </p:txBody>
      </p:sp>
      <p:pic>
        <p:nvPicPr>
          <p:cNvPr id="8" name="Picture 7" descr="Screenshot of the  Work Values Matcher tool results showing scores for each work value including Recognition, Achievement, Relationships, Support, Working Conditions, and Independence.">
            <a:extLst>
              <a:ext uri="{FF2B5EF4-FFF2-40B4-BE49-F238E27FC236}">
                <a16:creationId xmlns:a16="http://schemas.microsoft.com/office/drawing/2014/main" id="{961CE66A-F8E4-483E-A9D9-A07CC5F9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327" y="1295405"/>
            <a:ext cx="6731346" cy="492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orkforceGPS logo">
            <a:extLst>
              <a:ext uri="{FF2B5EF4-FFF2-40B4-BE49-F238E27FC236}">
                <a16:creationId xmlns:a16="http://schemas.microsoft.com/office/drawing/2014/main" id="{7A877056-BE24-4A6E-BFFD-9FA33CFAC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04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4D34-38AB-4D46-94BE-425B0F05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7818"/>
            <a:ext cx="8382000" cy="865187"/>
          </a:xfrm>
        </p:spPr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 Value Description</a:t>
            </a:r>
          </a:p>
        </p:txBody>
      </p:sp>
      <p:pic>
        <p:nvPicPr>
          <p:cNvPr id="4" name="Content Placeholder 3" descr="Screenshot of the work values detail page for Independence.">
            <a:extLst>
              <a:ext uri="{FF2B5EF4-FFF2-40B4-BE49-F238E27FC236}">
                <a16:creationId xmlns:a16="http://schemas.microsoft.com/office/drawing/2014/main" id="{8B3EF183-369F-4BFE-A14E-95797BB7F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7407" t="8196" r="8333" b="6207"/>
          <a:stretch/>
        </p:blipFill>
        <p:spPr>
          <a:xfrm>
            <a:off x="2667005" y="1219200"/>
            <a:ext cx="7156933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orkforceGPS logo">
            <a:extLst>
              <a:ext uri="{FF2B5EF4-FFF2-40B4-BE49-F238E27FC236}">
                <a16:creationId xmlns:a16="http://schemas.microsoft.com/office/drawing/2014/main" id="{7C774484-2556-4E64-9B4D-DCDF6C621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39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4A87-129E-427C-B539-C6752D3C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 Career List</a:t>
            </a:r>
          </a:p>
        </p:txBody>
      </p:sp>
      <p:pic>
        <p:nvPicPr>
          <p:cNvPr id="4" name="Content Placeholder 3" descr="Screenshot of the career list for work value Independence from the Work Values Matcher tool.">
            <a:extLst>
              <a:ext uri="{FF2B5EF4-FFF2-40B4-BE49-F238E27FC236}">
                <a16:creationId xmlns:a16="http://schemas.microsoft.com/office/drawing/2014/main" id="{4186D2A6-739A-4F4D-B8CF-9CC5470E9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7407" t="8196" r="8333" b="6207"/>
          <a:stretch/>
        </p:blipFill>
        <p:spPr>
          <a:xfrm>
            <a:off x="2667000" y="1227137"/>
            <a:ext cx="7156932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orkforceGPS logo">
            <a:extLst>
              <a:ext uri="{FF2B5EF4-FFF2-40B4-BE49-F238E27FC236}">
                <a16:creationId xmlns:a16="http://schemas.microsoft.com/office/drawing/2014/main" id="{03B59E2A-79D4-490F-9CEF-482405D358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3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4D1F-E5E7-4F3D-957D-11E33104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Occupation Profile 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66C583CC-1B5E-781C-306A-3E6B81C7A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9" name="Picture 8" descr="Screenshot of an occupational profile for Registered Nurses on the CareerOneStop website. Profile includes a description, career video, projected employment, and job outlook.">
            <a:extLst>
              <a:ext uri="{FF2B5EF4-FFF2-40B4-BE49-F238E27FC236}">
                <a16:creationId xmlns:a16="http://schemas.microsoft.com/office/drawing/2014/main" id="{6F2C34B1-95C2-E261-77F1-C8084C484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23" y="1268253"/>
            <a:ext cx="5118363" cy="508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320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52A-05BC-4276-99AC-0F94BA4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mySkills myFuture</a:t>
            </a:r>
          </a:p>
        </p:txBody>
      </p:sp>
      <p:pic>
        <p:nvPicPr>
          <p:cNvPr id="3" name="Picture 2" descr="Screenshot of the mySkills myFuture website, a CareerOneStop website.">
            <a:extLst>
              <a:ext uri="{FF2B5EF4-FFF2-40B4-BE49-F238E27FC236}">
                <a16:creationId xmlns:a16="http://schemas.microsoft.com/office/drawing/2014/main" id="{642920E2-9884-4FB2-9642-8980070E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5" y="1295405"/>
            <a:ext cx="7531487" cy="492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26254A07-9BF6-FD28-AD52-2F14935A9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8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52A-05BC-4276-99AC-0F94BA4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mySkills myFuture: Career Matches</a:t>
            </a:r>
          </a:p>
        </p:txBody>
      </p:sp>
      <p:pic>
        <p:nvPicPr>
          <p:cNvPr id="5" name="Picture 4" descr="Screenshot of the career matches page of the mySkills myFuture website.">
            <a:extLst>
              <a:ext uri="{FF2B5EF4-FFF2-40B4-BE49-F238E27FC236}">
                <a16:creationId xmlns:a16="http://schemas.microsoft.com/office/drawing/2014/main" id="{6B0DBD6F-583B-14C0-A975-B4B231D66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521" y="1295400"/>
            <a:ext cx="5892958" cy="515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4FD19DA6-15AE-F6E3-01D2-13282266A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5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4E5FA-18DD-337B-5C75-C27174A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Narrow Your Results? </a:t>
            </a:r>
          </a:p>
        </p:txBody>
      </p:sp>
      <p:pic>
        <p:nvPicPr>
          <p:cNvPr id="5" name="Picture 4" descr="Screenshot of the Narrow Your Results feature available on the career results page of the mySkills myFuture website.">
            <a:extLst>
              <a:ext uri="{FF2B5EF4-FFF2-40B4-BE49-F238E27FC236}">
                <a16:creationId xmlns:a16="http://schemas.microsoft.com/office/drawing/2014/main" id="{9B242AF6-C96C-3F6B-1D4A-380FF228B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262" y="1865228"/>
            <a:ext cx="7587070" cy="268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746A86C6-2E41-CFD0-EDF1-383DB6FBB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7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52A-05BC-4276-99AC-0F94BA4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mySkills myFuture: Compare Skills</a:t>
            </a:r>
          </a:p>
        </p:txBody>
      </p:sp>
      <p:pic>
        <p:nvPicPr>
          <p:cNvPr id="5" name="Picture 4" descr="Screenshot of the compare skills features of the mySkills myFuture website.">
            <a:extLst>
              <a:ext uri="{FF2B5EF4-FFF2-40B4-BE49-F238E27FC236}">
                <a16:creationId xmlns:a16="http://schemas.microsoft.com/office/drawing/2014/main" id="{19358060-83EF-3FDE-A32B-907994D91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860" y="1447800"/>
            <a:ext cx="5664280" cy="488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75ABF1D5-B402-209A-FEA4-68747683DD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7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52A-05BC-4276-99AC-0F94BA4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mySkills myFuture: Career Profile</a:t>
            </a:r>
          </a:p>
        </p:txBody>
      </p:sp>
      <p:pic>
        <p:nvPicPr>
          <p:cNvPr id="5" name="Picture 4" descr="Screenshot of the career profile for Energy Auditors on the mySkills myFuture website. Profile shows a description, employment, typical wages, typical training, job duties, tools and technology, and links to more information.">
            <a:extLst>
              <a:ext uri="{FF2B5EF4-FFF2-40B4-BE49-F238E27FC236}">
                <a16:creationId xmlns:a16="http://schemas.microsoft.com/office/drawing/2014/main" id="{47588737-2BD2-E8E9-6558-947B8787F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4"/>
          <a:stretch/>
        </p:blipFill>
        <p:spPr>
          <a:xfrm>
            <a:off x="3307572" y="1371604"/>
            <a:ext cx="5760233" cy="501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FD750CD5-55B2-11DB-E6AF-6B8332213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5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3810-EE11-B397-2DA6-AA5295B3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385" y="1113767"/>
            <a:ext cx="8860971" cy="517241"/>
          </a:xfrm>
        </p:spPr>
        <p:txBody>
          <a:bodyPr anchor="b">
            <a:noAutofit/>
          </a:bodyPr>
          <a:lstStyle/>
          <a:p>
            <a:r>
              <a:rPr lang="en-US" dirty="0"/>
              <a:t>Senior Community Service Employment Program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5C35C-158B-8826-1F3A-B2BB3475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3183" y="1831692"/>
            <a:ext cx="4856783" cy="4099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 community service and work-based training program for low-income, unemployed persons aged 55 or older with poor employment prospects </a:t>
            </a:r>
          </a:p>
          <a:p>
            <a:pPr lvl="1">
              <a:lnSpc>
                <a:spcPct val="90000"/>
              </a:lnSpc>
            </a:pPr>
            <a:r>
              <a:rPr lang="en-US" sz="1200" dirty="0"/>
              <a:t>Enrollment priority: veterans; over age 65; have a disability, limited English proficiency, or low literacy skills; reside in a rural area; have low employment prospects; formerly incarcerated individuals;  homeless or at risk for homelessness</a:t>
            </a:r>
          </a:p>
          <a:p>
            <a:pPr>
              <a:lnSpc>
                <a:spcPct val="90000"/>
              </a:lnSpc>
            </a:pPr>
            <a:r>
              <a:rPr lang="en-US" dirty="0"/>
              <a:t>SCSEP Goals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Help participants obtain unsubsidized employment, improve their economic situation, and become self-sufficient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Support useful part-time opportunities in community service assignments for unemployed low-income seniors</a:t>
            </a:r>
          </a:p>
          <a:p>
            <a:pPr>
              <a:lnSpc>
                <a:spcPct val="90000"/>
              </a:lnSpc>
            </a:pPr>
            <a:r>
              <a:rPr lang="en-US" dirty="0"/>
              <a:t>Currently, there are </a:t>
            </a:r>
            <a:r>
              <a:rPr lang="en-US" b="1" dirty="0"/>
              <a:t>75 SCSEP grantees: </a:t>
            </a:r>
            <a:r>
              <a:rPr lang="en-US" dirty="0"/>
              <a:t>56 units of state and territorial governments and 19 national nonprofit organizations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F436FA3-40F8-9555-4200-645D4A34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5760" y="5698218"/>
            <a:ext cx="234803" cy="279695"/>
          </a:xfrm>
        </p:spPr>
        <p:txBody>
          <a:bodyPr>
            <a:noAutofit/>
          </a:bodyPr>
          <a:lstStyle/>
          <a:p>
            <a:pPr algn="r" defTabSz="3429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/>
            </a:pPr>
            <a:fld id="{03B0C5ED-50D5-483A-8751-1C78A130C956}" type="slidenum">
              <a:rPr lang="en-US" altLang="en-US" sz="1050">
                <a:solidFill>
                  <a:srgbClr val="FFFFFF"/>
                </a:solidFill>
                <a:latin typeface="+mn-lt"/>
              </a:rPr>
              <a:pPr algn="r" defTabSz="342900" fontAlgn="auto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/>
              </a:pPr>
              <a:t>3</a:t>
            </a:fld>
            <a:endParaRPr lang="en-US" altLang="en-US" sz="105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D6C01-051E-32C1-A777-921304FF4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8416"/>
          <a:stretch/>
        </p:blipFill>
        <p:spPr>
          <a:xfrm>
            <a:off x="6449961" y="1752605"/>
            <a:ext cx="4190598" cy="3714751"/>
          </a:xfrm>
          <a:prstGeom prst="rect">
            <a:avLst/>
          </a:prstGeom>
        </p:spPr>
      </p:pic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C951125E-ED1D-D032-AC43-8D5C77422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4D1F-E5E7-4F3D-957D-11E33104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818"/>
            <a:ext cx="9144000" cy="865187"/>
          </a:xfrm>
        </p:spPr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How-to Guide: How to Switch Careers 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66C583CC-1B5E-781C-306A-3E6B81C7A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How to Switch Careers How-to Guide content page on the CareerOneStop website.">
            <a:extLst>
              <a:ext uri="{FF2B5EF4-FFF2-40B4-BE49-F238E27FC236}">
                <a16:creationId xmlns:a16="http://schemas.microsoft.com/office/drawing/2014/main" id="{90E7B6E8-44F5-71CD-523B-1775A6BA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189816"/>
            <a:ext cx="6248400" cy="498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918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Find Training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79682213-594E-2D3A-0322-1568A4EE3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Find Training landing page on the CareerOneStop website.">
            <a:extLst>
              <a:ext uri="{FF2B5EF4-FFF2-40B4-BE49-F238E27FC236}">
                <a16:creationId xmlns:a16="http://schemas.microsoft.com/office/drawing/2014/main" id="{71D73CDE-B177-4429-D99B-6C68BC6BA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460" y="1143005"/>
            <a:ext cx="6311089" cy="5331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13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Certification Finder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9F8260CD-56F1-5CA3-80C5-985907727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Certification Finder tool on the CareerOneStop website.">
            <a:extLst>
              <a:ext uri="{FF2B5EF4-FFF2-40B4-BE49-F238E27FC236}">
                <a16:creationId xmlns:a16="http://schemas.microsoft.com/office/drawing/2014/main" id="{D630E5EE-DDAA-D0E2-9305-FA6AB669F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272" y="1290995"/>
            <a:ext cx="5291848" cy="500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511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Certification Finder Detail Page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6A93F993-6AF2-4659-6C3B-B781B5BC2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certification details page of the Certification Finder on the CareerOneStop website.">
            <a:extLst>
              <a:ext uri="{FF2B5EF4-FFF2-40B4-BE49-F238E27FC236}">
                <a16:creationId xmlns:a16="http://schemas.microsoft.com/office/drawing/2014/main" id="{2BA3D7BB-355A-049E-BB18-98B433DF6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787" y="1326062"/>
            <a:ext cx="5956426" cy="489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733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Professional Association Finder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2A46977D-43A0-E4CE-2B5A-0765F3E1B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9" name="Picture 8" descr="Screenshot of the Professional Association Finder tool on the CareerOneStop website.">
            <a:extLst>
              <a:ext uri="{FF2B5EF4-FFF2-40B4-BE49-F238E27FC236}">
                <a16:creationId xmlns:a16="http://schemas.microsoft.com/office/drawing/2014/main" id="{7F0E239A-EFEC-DB38-71DB-27E467FC1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449" y="1147016"/>
            <a:ext cx="6327111" cy="499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368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Skills are Out of Date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59E31BA2-5C31-8E26-18A7-690F868F4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My Skills are Out of Date content page on the CareerOneStop website.">
            <a:extLst>
              <a:ext uri="{FF2B5EF4-FFF2-40B4-BE49-F238E27FC236}">
                <a16:creationId xmlns:a16="http://schemas.microsoft.com/office/drawing/2014/main" id="{57CBA0F0-9F00-EC44-F06D-2E33DC277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378" y="1307868"/>
            <a:ext cx="6693244" cy="461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068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Find Money for Training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59E31BA2-5C31-8E26-18A7-690F868F4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Find Money for Training content page on the CareerOneStop website.">
            <a:extLst>
              <a:ext uri="{FF2B5EF4-FFF2-40B4-BE49-F238E27FC236}">
                <a16:creationId xmlns:a16="http://schemas.microsoft.com/office/drawing/2014/main" id="{F6C7B0D8-1E7D-BA22-010C-8B94C34E5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295400"/>
            <a:ext cx="7335924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156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Job Search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75CE902E-9D74-97A4-2EA2-E209AB18B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Job Search landing page on the CareerOneStop website.">
            <a:extLst>
              <a:ext uri="{FF2B5EF4-FFF2-40B4-BE49-F238E27FC236}">
                <a16:creationId xmlns:a16="http://schemas.microsoft.com/office/drawing/2014/main" id="{BCDA7B3E-4DD4-0B5C-87CC-BAE4AFFC2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71" y="1143005"/>
            <a:ext cx="5616467" cy="512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740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Job Finder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8100148E-5D02-4197-0204-88E9CC7A5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Job Finder tool on the CareerOneStop website.">
            <a:extLst>
              <a:ext uri="{FF2B5EF4-FFF2-40B4-BE49-F238E27FC236}">
                <a16:creationId xmlns:a16="http://schemas.microsoft.com/office/drawing/2014/main" id="{B853A5BB-3A65-249C-6353-5F54E7BB0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5" y="1143000"/>
            <a:ext cx="5942367" cy="503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296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Job Finder Detail Page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9C1B75A8-5974-BE49-7368-4FEB8F4F4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a job detail page from the job Finder tool on the CareerOneStop website.">
            <a:extLst>
              <a:ext uri="{FF2B5EF4-FFF2-40B4-BE49-F238E27FC236}">
                <a16:creationId xmlns:a16="http://schemas.microsoft.com/office/drawing/2014/main" id="{3EBFE00D-6A0F-CB94-5137-181D73F4E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35" y="1371605"/>
            <a:ext cx="5664339" cy="479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571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A6C8-4446-EFA6-2390-6863988C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700" y="1100665"/>
            <a:ext cx="8860971" cy="517241"/>
          </a:xfrm>
        </p:spPr>
        <p:txBody>
          <a:bodyPr anchor="b">
            <a:noAutofit/>
          </a:bodyPr>
          <a:lstStyle/>
          <a:p>
            <a:r>
              <a:rPr lang="en-US" dirty="0"/>
              <a:t>Traditional SCSEP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5C35C-158B-8826-1F3A-B2BB3475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920940"/>
            <a:ext cx="4502822" cy="357778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Through </a:t>
            </a:r>
            <a:r>
              <a:rPr lang="en-US" b="1" dirty="0"/>
              <a:t>community service assignments (CSAs) </a:t>
            </a:r>
            <a:r>
              <a:rPr lang="en-US" dirty="0"/>
              <a:t>provided by nonprofit and public entities, participants receive subsidized, part-time community service training to help them obtain work experience, skills, or job training to prepare them for subsidized jobs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Some participants also receive </a:t>
            </a:r>
            <a:r>
              <a:rPr lang="en-US" b="1" dirty="0"/>
              <a:t>paid on-the-job experience </a:t>
            </a:r>
            <a:r>
              <a:rPr lang="en-US" dirty="0"/>
              <a:t>with employers that helps to transition them into permanent positions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indent="-119063">
              <a:buClr>
                <a:schemeClr val="bg1">
                  <a:lumMod val="65000"/>
                </a:schemeClr>
              </a:buClr>
              <a:defRPr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At the end of the program, 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SCSEP works with employers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to find unsubsidized employment for participants</a:t>
            </a:r>
            <a:endParaRPr lang="en-US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19063">
              <a:buClr>
                <a:schemeClr val="bg1">
                  <a:lumMod val="65000"/>
                </a:schemeClr>
              </a:buClr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106680" indent="0">
              <a:buNone/>
            </a:pPr>
            <a:endParaRPr lang="en-US" sz="1200" dirty="0"/>
          </a:p>
        </p:txBody>
      </p:sp>
      <p:pic>
        <p:nvPicPr>
          <p:cNvPr id="7" name="Picture 6" descr="A group of people in a meeting">
            <a:extLst>
              <a:ext uri="{FF2B5EF4-FFF2-40B4-BE49-F238E27FC236}">
                <a16:creationId xmlns:a16="http://schemas.microsoft.com/office/drawing/2014/main" id="{A1305953-272A-65C2-A8AD-B02626E82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69478" y="1939990"/>
            <a:ext cx="4572000" cy="357778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F436FA3-40F8-9555-4200-645D4A34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8715" y="5734464"/>
            <a:ext cx="265537" cy="273844"/>
          </a:xfrm>
        </p:spPr>
        <p:txBody>
          <a:bodyPr>
            <a:noAutofit/>
          </a:bodyPr>
          <a:lstStyle/>
          <a:p>
            <a:pPr algn="r" defTabSz="3429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/>
            </a:pPr>
            <a:fld id="{03B0C5ED-50D5-483A-8751-1C78A130C956}" type="slidenum">
              <a:rPr lang="en-US" altLang="en-US" sz="1050">
                <a:solidFill>
                  <a:prstClr val="white"/>
                </a:solidFill>
                <a:latin typeface="+mn-lt"/>
              </a:rPr>
              <a:pPr algn="r" defTabSz="342900" fontAlgn="auto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/>
              </a:pPr>
              <a:t>4</a:t>
            </a:fld>
            <a:endParaRPr lang="en-US" altLang="en-US" sz="1050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137156BA-7AD3-4E0E-7213-8F2777067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Business Finder</a:t>
            </a:r>
          </a:p>
        </p:txBody>
      </p:sp>
      <p:pic>
        <p:nvPicPr>
          <p:cNvPr id="5" name="Picture 4" descr="WorkforceGPS logo">
            <a:extLst>
              <a:ext uri="{FF2B5EF4-FFF2-40B4-BE49-F238E27FC236}">
                <a16:creationId xmlns:a16="http://schemas.microsoft.com/office/drawing/2014/main" id="{3945E827-B799-4D9F-A7AD-477CB74A2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11" name="Picture 10" descr="Screenshot of the Business Finder tool on the CareerOneStop website.">
            <a:extLst>
              <a:ext uri="{FF2B5EF4-FFF2-40B4-BE49-F238E27FC236}">
                <a16:creationId xmlns:a16="http://schemas.microsoft.com/office/drawing/2014/main" id="{480B71CF-A2F7-85CB-1923-97A35821E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752" y="1153279"/>
            <a:ext cx="6466496" cy="509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053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Finder Detail Page</a:t>
            </a:r>
          </a:p>
        </p:txBody>
      </p:sp>
      <p:pic>
        <p:nvPicPr>
          <p:cNvPr id="5" name="Picture 4" descr="WorkforceGPS logo">
            <a:extLst>
              <a:ext uri="{FF2B5EF4-FFF2-40B4-BE49-F238E27FC236}">
                <a16:creationId xmlns:a16="http://schemas.microsoft.com/office/drawing/2014/main" id="{6FB5A969-90DE-4A33-A1A7-DA5348C0D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4" name="Picture 3" descr="Screenshot of a business detail page from the Business Finder tool on the CareerOneStop website.">
            <a:extLst>
              <a:ext uri="{FF2B5EF4-FFF2-40B4-BE49-F238E27FC236}">
                <a16:creationId xmlns:a16="http://schemas.microsoft.com/office/drawing/2014/main" id="{44184508-B065-6CA4-2508-268E5727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795" y="1311672"/>
            <a:ext cx="6262410" cy="4920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763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Resume</a:t>
            </a:r>
            <a:r>
              <a:rPr lang="en-US" dirty="0"/>
              <a:t> Guide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9C1B75A8-5974-BE49-7368-4FEB8F4F4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Resume Guide content page on the CareerOneStop website.">
            <a:extLst>
              <a:ext uri="{FF2B5EF4-FFF2-40B4-BE49-F238E27FC236}">
                <a16:creationId xmlns:a16="http://schemas.microsoft.com/office/drawing/2014/main" id="{7BFF71BA-7524-BA73-51C5-D226AF25D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06" y="1264993"/>
            <a:ext cx="6750397" cy="474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16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A849-B242-5881-60B8-64EF4F9D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Job</a:t>
            </a:r>
            <a:r>
              <a:rPr lang="en-US" dirty="0"/>
              <a:t> Application</a:t>
            </a:r>
          </a:p>
        </p:txBody>
      </p:sp>
      <p:pic>
        <p:nvPicPr>
          <p:cNvPr id="5" name="Picture 4" descr="Screenshot of the Practice Job Application tool on the CareerOneStop website.">
            <a:extLst>
              <a:ext uri="{FF2B5EF4-FFF2-40B4-BE49-F238E27FC236}">
                <a16:creationId xmlns:a16="http://schemas.microsoft.com/office/drawing/2014/main" id="{F92D1491-A97A-B743-DA16-34474ADF1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260" y="1219200"/>
            <a:ext cx="5213489" cy="515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2450D7C3-8D9F-5370-B64B-420A22D88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5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4D1F-E5E7-4F3D-957D-11E33104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818"/>
            <a:ext cx="9144000" cy="865187"/>
          </a:xfrm>
        </p:spPr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How-to Guide: Find a Job Now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66C583CC-1B5E-781C-306A-3E6B81C7A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7" name="Picture 6" descr="Screenshot of the Find a Job Now How-to Guide content page on the CareerOneStop website.">
            <a:extLst>
              <a:ext uri="{FF2B5EF4-FFF2-40B4-BE49-F238E27FC236}">
                <a16:creationId xmlns:a16="http://schemas.microsoft.com/office/drawing/2014/main" id="{1FF1059F-CD51-6EB9-1F62-74F562974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421" y="1195154"/>
            <a:ext cx="7143158" cy="490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686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en-US" dirty="0"/>
              <a:t> Local Help</a:t>
            </a:r>
          </a:p>
        </p:txBody>
      </p:sp>
      <p:pic>
        <p:nvPicPr>
          <p:cNvPr id="5" name="Picture 4" descr="A picture of the WorkforceGPS logo">
            <a:extLst>
              <a:ext uri="{FF2B5EF4-FFF2-40B4-BE49-F238E27FC236}">
                <a16:creationId xmlns:a16="http://schemas.microsoft.com/office/drawing/2014/main" id="{B5968BF6-F836-59E7-9540-0C69E537E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4" name="Picture 3" descr="Screenshot of the Find Local Help landing page on the CareerOneStop website.">
            <a:extLst>
              <a:ext uri="{FF2B5EF4-FFF2-40B4-BE49-F238E27FC236}">
                <a16:creationId xmlns:a16="http://schemas.microsoft.com/office/drawing/2014/main" id="{0108268E-CFCA-C356-57CC-FCDEBB17E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785" y="1096889"/>
            <a:ext cx="5756430" cy="535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972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en-US" dirty="0"/>
              <a:t> Job Center Finder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95734CBB-B71B-B417-C4F4-B7B977EEE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American Job Center Finder tool on the CareerOneStop website.">
            <a:extLst>
              <a:ext uri="{FF2B5EF4-FFF2-40B4-BE49-F238E27FC236}">
                <a16:creationId xmlns:a16="http://schemas.microsoft.com/office/drawing/2014/main" id="{58D81B79-8BC2-402D-1BF6-F8ADE1CF6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244673"/>
            <a:ext cx="6070912" cy="474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810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Older Worker Program Finder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95734CBB-B71B-B417-C4F4-B7B977EEE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Older Worker Program Finder tool on the CareerOneStop website.">
            <a:extLst>
              <a:ext uri="{FF2B5EF4-FFF2-40B4-BE49-F238E27FC236}">
                <a16:creationId xmlns:a16="http://schemas.microsoft.com/office/drawing/2014/main" id="{85752B12-E933-0FF1-96EC-901E8ED96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93540"/>
            <a:ext cx="6693244" cy="505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085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DF7-F479-C8FE-4337-E777A44C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For…</a:t>
            </a:r>
          </a:p>
        </p:txBody>
      </p:sp>
      <p:pic>
        <p:nvPicPr>
          <p:cNvPr id="5" name="Picture 4" descr="Screenshot of the Resources For landing page on the CareerOneStop website.">
            <a:extLst>
              <a:ext uri="{FF2B5EF4-FFF2-40B4-BE49-F238E27FC236}">
                <a16:creationId xmlns:a16="http://schemas.microsoft.com/office/drawing/2014/main" id="{24EB3843-6079-90C3-5DD1-74638A65E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125" y="1676400"/>
            <a:ext cx="6295750" cy="399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BA1BDAC7-E00B-679E-E89B-29F70C1C7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26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Beat the Bias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59E31BA2-5C31-8E26-18A7-690F868F4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Beat the Bias content page on the CareerOneStop website.">
            <a:extLst>
              <a:ext uri="{FF2B5EF4-FFF2-40B4-BE49-F238E27FC236}">
                <a16:creationId xmlns:a16="http://schemas.microsoft.com/office/drawing/2014/main" id="{139FB527-E308-C998-2A69-4D28E7FAE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851" y="1172664"/>
            <a:ext cx="6334298" cy="4809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67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218D-DA63-3B22-A226-7384297A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kern="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SCSEP Program Structure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20C80-7B09-334C-AC57-9D51D2173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5" y="2343156"/>
            <a:ext cx="7915275" cy="3105149"/>
          </a:xfrm>
        </p:spPr>
        <p:txBody>
          <a:bodyPr>
            <a:normAutofit/>
          </a:bodyPr>
          <a:lstStyle/>
          <a:p>
            <a:r>
              <a:rPr lang="en-US" sz="165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SCSEP provides </a:t>
            </a:r>
            <a:r>
              <a:rPr lang="en-US" sz="1650" b="1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part-time subsidized work experience </a:t>
            </a:r>
            <a:r>
              <a:rPr lang="en-US" sz="165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through </a:t>
            </a:r>
            <a:r>
              <a:rPr lang="en-US" sz="1650" b="1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community service assignments </a:t>
            </a:r>
            <a:r>
              <a:rPr lang="en-US" sz="165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before transitioning program participants to unsubsidized employment.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Part-time = typically 20 hours per week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Subsidized = paid the higher of federal, state, or local minimum wage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Community service assignment = work at a host agency delivering community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5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Other services 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Skill assessment, needs assessment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Supportive services, case management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Skill enhancement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500" kern="100" dirty="0">
              <a:solidFill>
                <a:srgbClr val="1B1B1B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1500" kern="100" dirty="0">
              <a:solidFill>
                <a:srgbClr val="1B1B1B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D3C583-A459-57AB-4663-05CFEE48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965CC79C-FED8-79FD-AB0E-CC9C72BF0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53441A-20FA-6A6A-C5D0-B8E010C1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5/16/24</a:t>
            </a:r>
          </a:p>
        </p:txBody>
      </p:sp>
    </p:spTree>
    <p:extLst>
      <p:ext uri="{BB962C8B-B14F-4D97-AF65-F5344CB8AC3E}">
        <p14:creationId xmlns:p14="http://schemas.microsoft.com/office/powerpoint/2010/main" val="30042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B7BE2-0B12-452E-5F82-B566C19D2F5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Career Advisors</a:t>
            </a:r>
          </a:p>
        </p:txBody>
      </p:sp>
      <p:pic>
        <p:nvPicPr>
          <p:cNvPr id="5" name="Picture 4" descr="Screenshot of the Career Advisors content page on the CareerOneStop website.">
            <a:extLst>
              <a:ext uri="{FF2B5EF4-FFF2-40B4-BE49-F238E27FC236}">
                <a16:creationId xmlns:a16="http://schemas.microsoft.com/office/drawing/2014/main" id="{8113E79D-8F4C-0D92-B733-CA0F082AC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54" y="1262577"/>
            <a:ext cx="5797692" cy="498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F30A61D8-8E7F-2FF5-EE9D-AF2EBE831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68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D8EC-D312-4B8D-AD09-A6C64B95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Footer</a:t>
            </a:r>
          </a:p>
        </p:txBody>
      </p:sp>
      <p:pic>
        <p:nvPicPr>
          <p:cNvPr id="4" name="Picture 3" descr="WorkforceGPS logo">
            <a:extLst>
              <a:ext uri="{FF2B5EF4-FFF2-40B4-BE49-F238E27FC236}">
                <a16:creationId xmlns:a16="http://schemas.microsoft.com/office/drawing/2014/main" id="{FDB1C004-CF44-812B-10D2-DC1D6ACEA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footer of the CareerOneStop website.">
            <a:extLst>
              <a:ext uri="{FF2B5EF4-FFF2-40B4-BE49-F238E27FC236}">
                <a16:creationId xmlns:a16="http://schemas.microsoft.com/office/drawing/2014/main" id="{EA34EEBE-4532-369C-E3E2-153B36CEF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447800"/>
            <a:ext cx="8229600" cy="448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453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B167AF-A542-0DC7-1DE6-19246DBA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67833-B897-16FF-0D5B-041F4369A9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 look forward to seeing you on WorkforceGPS.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04B41F-F9B4-9734-F6F2-6D67A047DD98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 dirty="0"/>
              <a:t>Need Help?  Email: Support@WorkforceGPS.org</a:t>
            </a:r>
          </a:p>
        </p:txBody>
      </p:sp>
      <p:pic>
        <p:nvPicPr>
          <p:cNvPr id="6" name="Picture 5" descr="QR code for Workforcegps.org&#10;&#10;">
            <a:extLst>
              <a:ext uri="{FF2B5EF4-FFF2-40B4-BE49-F238E27FC236}">
                <a16:creationId xmlns:a16="http://schemas.microsoft.com/office/drawing/2014/main" id="{6F6761D5-D13C-63AF-656D-B97C3F270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6"/>
          <a:stretch/>
        </p:blipFill>
        <p:spPr>
          <a:xfrm>
            <a:off x="9502561" y="4865449"/>
            <a:ext cx="1000250" cy="1014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05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7692-C80D-72B2-8733-4DD250E4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Funding Distribution and Authorized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B18DA-C86A-6A95-0DE1-D35944BD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0740" y="2091929"/>
            <a:ext cx="7463365" cy="5526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Authorized positions, or “slots,” are distributed across the country, based on Census data on low-income seniors.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4DB3A88-32B6-ECD6-86DC-1974CC09928A}"/>
              </a:ext>
            </a:extLst>
          </p:cNvPr>
          <p:cNvSpPr txBox="1">
            <a:spLocks/>
          </p:cNvSpPr>
          <p:nvPr/>
        </p:nvSpPr>
        <p:spPr>
          <a:xfrm>
            <a:off x="1700752" y="2541742"/>
            <a:ext cx="3270512" cy="235239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National nonprofit grantees</a:t>
            </a:r>
            <a:endParaRPr lang="en-US" sz="1500" dirty="0">
              <a:solidFill>
                <a:srgbClr val="1B1B1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78% of grant funding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Competition every four years determines national nonprofit grantees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Applicants bid on service areas - DOL decides service areas 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Award amounts based on authorized positions awarded </a:t>
            </a:r>
          </a:p>
          <a:p>
            <a:endParaRPr lang="en-US" sz="15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C025F-7439-F216-BC24-AA741F8BA55C}"/>
              </a:ext>
            </a:extLst>
          </p:cNvPr>
          <p:cNvSpPr txBox="1"/>
          <p:nvPr/>
        </p:nvSpPr>
        <p:spPr>
          <a:xfrm>
            <a:off x="4831963" y="3118102"/>
            <a:ext cx="2282291" cy="1900520"/>
          </a:xfrm>
          <a:prstGeom prst="rect">
            <a:avLst/>
          </a:prstGeom>
          <a:solidFill>
            <a:schemeClr val="bg1"/>
          </a:solidFill>
          <a:ln>
            <a:solidFill>
              <a:srgbClr val="0075B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b="1" dirty="0">
                <a:cs typeface="Calibri" panose="020F0502020204030204" pitchFamily="34" charset="0"/>
              </a:rPr>
              <a:t>Minority sponsors</a:t>
            </a:r>
          </a:p>
          <a:p>
            <a:pPr marL="214313" indent="-214313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Serve Asian American and Pacific Islanders</a:t>
            </a:r>
          </a:p>
          <a:p>
            <a:pPr marL="214313" indent="-214313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Serve Indian and Native Americans</a:t>
            </a:r>
          </a:p>
          <a:p>
            <a:pPr marL="214313" indent="-214313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Awarded in addition to general competition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3FE7B7-8677-DCC6-4860-CF9CAD5CEB26}"/>
              </a:ext>
            </a:extLst>
          </p:cNvPr>
          <p:cNvSpPr txBox="1">
            <a:spLocks/>
          </p:cNvSpPr>
          <p:nvPr/>
        </p:nvSpPr>
        <p:spPr>
          <a:xfrm>
            <a:off x="7593507" y="2743834"/>
            <a:ext cx="2897740" cy="1948196"/>
          </a:xfrm>
          <a:prstGeom prst="rect">
            <a:avLst/>
          </a:prstGeom>
          <a:ln>
            <a:solidFill>
              <a:srgbClr val="0075B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500" b="1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State grantees</a:t>
            </a:r>
            <a:endParaRPr lang="en-US" sz="1500" dirty="0">
              <a:solidFill>
                <a:srgbClr val="1B1B1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22% of grant funding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Every state receives a SCSEP grant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Funding awarded by formula</a:t>
            </a:r>
            <a:endParaRPr lang="en-US" sz="15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endParaRPr lang="en-US" sz="15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D26D24-5F36-C371-06D8-E85348D4D116}"/>
              </a:ext>
            </a:extLst>
          </p:cNvPr>
          <p:cNvSpPr txBox="1">
            <a:spLocks/>
          </p:cNvSpPr>
          <p:nvPr/>
        </p:nvSpPr>
        <p:spPr>
          <a:xfrm>
            <a:off x="2480735" y="5058478"/>
            <a:ext cx="7200900" cy="468040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Funds awarded to awardees, with set amount per authorized position</a:t>
            </a:r>
          </a:p>
          <a:p>
            <a:pPr marL="2057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See annual </a:t>
            </a:r>
            <a:r>
              <a:rPr lang="en-US" sz="15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allotment</a:t>
            </a:r>
            <a:r>
              <a:rPr lang="en-US" sz="1500" u="sng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500" dirty="0"/>
              <a:t>guidance, including positions and funding by </a:t>
            </a:r>
            <a:r>
              <a:rPr lang="en-US" sz="15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grantee</a:t>
            </a:r>
            <a:endParaRPr lang="en-US" sz="15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8C20-40C0-F435-6BA0-A768E96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ED1CC000-49D0-9B92-8ADC-6E5B25D66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19679-A77D-9804-E52B-722E5B94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5/16/24</a:t>
            </a:r>
          </a:p>
        </p:txBody>
      </p:sp>
    </p:spTree>
    <p:extLst>
      <p:ext uri="{BB962C8B-B14F-4D97-AF65-F5344CB8AC3E}">
        <p14:creationId xmlns:p14="http://schemas.microsoft.com/office/powerpoint/2010/main" val="13101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6E23A9-1387-32A9-4629-04DFE44A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846" y="2059938"/>
            <a:ext cx="2897909" cy="770951"/>
          </a:xfrm>
        </p:spPr>
        <p:txBody>
          <a:bodyPr/>
          <a:lstStyle/>
          <a:p>
            <a:pPr algn="ctr"/>
            <a:r>
              <a:rPr lang="en-US" dirty="0"/>
              <a:t>SCSEP </a:t>
            </a:r>
            <a:br>
              <a:rPr lang="en-US" dirty="0"/>
            </a:br>
            <a:r>
              <a:rPr lang="en-US" dirty="0"/>
              <a:t>Discretionary Grants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B52C15-ECFC-3D13-76D1-C5E61D2D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398" y="77412"/>
            <a:ext cx="4663440" cy="6209093"/>
          </a:xfrm>
        </p:spPr>
        <p:txBody>
          <a:bodyPr numCol="2">
            <a:normAutofit/>
          </a:bodyPr>
          <a:lstStyle/>
          <a:p>
            <a:r>
              <a:rPr lang="en-US" dirty="0"/>
              <a:t>AARP Foundation</a:t>
            </a:r>
          </a:p>
          <a:p>
            <a:r>
              <a:rPr lang="es-ES" dirty="0"/>
              <a:t>Asociación Nacional Pro Personas Mayores </a:t>
            </a:r>
          </a:p>
          <a:p>
            <a:r>
              <a:rPr lang="en-US" dirty="0"/>
              <a:t>Associates for Training &amp; Development </a:t>
            </a:r>
          </a:p>
          <a:p>
            <a:r>
              <a:rPr lang="en-US" dirty="0"/>
              <a:t>Center for Workforce Inclusion </a:t>
            </a:r>
          </a:p>
          <a:p>
            <a:r>
              <a:rPr lang="en-US" dirty="0"/>
              <a:t>Easterseals, Inc </a:t>
            </a:r>
          </a:p>
          <a:p>
            <a:r>
              <a:rPr lang="en-US" dirty="0"/>
              <a:t>Goodwill Industries International </a:t>
            </a:r>
          </a:p>
          <a:p>
            <a:r>
              <a:rPr lang="en-US" dirty="0"/>
              <a:t>Institute for Indian Development* </a:t>
            </a:r>
          </a:p>
          <a:p>
            <a:r>
              <a:rPr lang="en-US" dirty="0"/>
              <a:t>International Pre-Diabetes Center </a:t>
            </a:r>
          </a:p>
          <a:p>
            <a:r>
              <a:rPr lang="en-US" dirty="0"/>
              <a:t>National Able Network </a:t>
            </a:r>
          </a:p>
          <a:p>
            <a:r>
              <a:rPr lang="en-US" dirty="0"/>
              <a:t>Natl. Asian Pacific Ctr. on Aging**</a:t>
            </a:r>
          </a:p>
          <a:p>
            <a:r>
              <a:rPr lang="en-US" dirty="0"/>
              <a:t>Natl Caucus &amp; Center on Black Aging</a:t>
            </a:r>
          </a:p>
          <a:p>
            <a:r>
              <a:rPr lang="en-US" dirty="0"/>
              <a:t>National Council on Aging </a:t>
            </a:r>
          </a:p>
          <a:p>
            <a:r>
              <a:rPr lang="en-US" dirty="0"/>
              <a:t>National Indian Council on Aging**</a:t>
            </a:r>
          </a:p>
          <a:p>
            <a:r>
              <a:rPr lang="en-US" dirty="0"/>
              <a:t>National Experienced Workforce Solutions</a:t>
            </a:r>
          </a:p>
          <a:p>
            <a:r>
              <a:rPr lang="en-US" dirty="0"/>
              <a:t>National Urban League</a:t>
            </a:r>
          </a:p>
          <a:p>
            <a:r>
              <a:rPr lang="en-US" dirty="0"/>
              <a:t>Operation A.B.L.E of Greater Boston, Inc. </a:t>
            </a:r>
          </a:p>
          <a:p>
            <a:r>
              <a:rPr lang="en-US" dirty="0"/>
              <a:t>SER - Jobs for National Progress </a:t>
            </a:r>
          </a:p>
          <a:p>
            <a:r>
              <a:rPr lang="en-US" dirty="0"/>
              <a:t>The WorkPlace Inc.</a:t>
            </a:r>
          </a:p>
          <a:p>
            <a:r>
              <a:rPr lang="en-US" dirty="0"/>
              <a:t>Vantage Aging (Formerly Mature Services)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B134A-7C69-0B80-7FC2-50292623C325}"/>
              </a:ext>
            </a:extLst>
          </p:cNvPr>
          <p:cNvSpPr txBox="1"/>
          <p:nvPr/>
        </p:nvSpPr>
        <p:spPr>
          <a:xfrm>
            <a:off x="3048000" y="6167740"/>
            <a:ext cx="354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Minority national sponsor</a:t>
            </a:r>
          </a:p>
          <a:p>
            <a:r>
              <a:rPr lang="en-US" sz="1200" dirty="0"/>
              <a:t>**Minority national sponsor and general grantee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5951B2-F6A7-2331-20D1-62953F673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19 national nonprofit grantees</a:t>
            </a: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Grant sizes range from $1.6M to $47M</a:t>
            </a:r>
          </a:p>
          <a:p>
            <a:r>
              <a:rPr lang="en-US" sz="1500" dirty="0"/>
              <a:t>56 state/territorial grantees</a:t>
            </a: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Grant sizes range from $425K to $6.85M</a:t>
            </a:r>
          </a:p>
        </p:txBody>
      </p:sp>
      <p:pic>
        <p:nvPicPr>
          <p:cNvPr id="2" name="Picture 1" descr="A picture of the WorkforceGPS logo">
            <a:extLst>
              <a:ext uri="{FF2B5EF4-FFF2-40B4-BE49-F238E27FC236}">
                <a16:creationId xmlns:a16="http://schemas.microsoft.com/office/drawing/2014/main" id="{3ED53DC6-ED9B-A70F-7C8C-C26B9A09E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DB6D-BE33-64F1-F4FF-97A336C1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5/16/24</a:t>
            </a:r>
          </a:p>
        </p:txBody>
      </p:sp>
    </p:spTree>
    <p:extLst>
      <p:ext uri="{BB962C8B-B14F-4D97-AF65-F5344CB8AC3E}">
        <p14:creationId xmlns:p14="http://schemas.microsoft.com/office/powerpoint/2010/main" val="211912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11EBD-6428-4AD7-D950-A2A04F11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Host Agencies and Community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5FB00-7F7E-E0C0-6967-060327D87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50" y="2343156"/>
            <a:ext cx="7200900" cy="3149447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SCSEP participants work at host agencies, which might be: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Senior centers, outreach to seniors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Libraries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Food distribution, clothing distribution sites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Child enrichment, reading and literacy programs for youth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Local government entities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Host agency's roles 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Formalizing responsibilities in Grantee/Host Agency Agreements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Providing a training work site and supervision for one or more 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Assisting participants in gaining soft skills, and preparing for </a:t>
            </a:r>
            <a:r>
              <a:rPr lang="en-US" dirty="0">
                <a:latin typeface="+mj-lt"/>
                <a:cs typeface="Calibri" panose="020F0502020204030204" pitchFamily="34" charset="0"/>
              </a:rPr>
              <a:t>unsubsidized employment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highlight>
                <a:srgbClr val="FFFF00"/>
              </a:highligh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 descr="A close-up of a desk with a note">
            <a:extLst>
              <a:ext uri="{FF2B5EF4-FFF2-40B4-BE49-F238E27FC236}">
                <a16:creationId xmlns:a16="http://schemas.microsoft.com/office/drawing/2014/main" id="{82A9B7D1-D1C2-6D6F-AF07-7B048FE86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24800" y="1721519"/>
            <a:ext cx="2438400" cy="16245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C6E6F-2C5E-B97B-DA48-36D0BB15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8EC3E576-4C94-9CB9-CEB6-36FB13465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CE09D-60F9-671A-639C-2ED06752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5/16/24</a:t>
            </a:r>
          </a:p>
        </p:txBody>
      </p:sp>
    </p:spTree>
    <p:extLst>
      <p:ext uri="{BB962C8B-B14F-4D97-AF65-F5344CB8AC3E}">
        <p14:creationId xmlns:p14="http://schemas.microsoft.com/office/powerpoint/2010/main" val="1429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10A2265-FC53-9BAC-5B2A-3ED677A7CA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2933" y="1204584"/>
            <a:ext cx="7208306" cy="7157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100" spc="-28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SCSEP as partner in American Job Centers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90F526-C924-D031-5681-1FB1B7766339}"/>
              </a:ext>
            </a:extLst>
          </p:cNvPr>
          <p:cNvSpPr txBox="1"/>
          <p:nvPr/>
        </p:nvSpPr>
        <p:spPr>
          <a:xfrm>
            <a:off x="1843698" y="2165088"/>
            <a:ext cx="3499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SCSEP is a mandatory partner in one-stop centers, better known as American Job Centers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Sign MOUs with Local Workforce Boards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Make services available in AJCs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Share outreach and referral strategies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19 states include SCSEP in their WIOA Combined Plan</a:t>
            </a:r>
          </a:p>
        </p:txBody>
      </p:sp>
      <p:pic>
        <p:nvPicPr>
          <p:cNvPr id="8" name="Picture 7" descr="A group of people standing in front of a an American Job Center">
            <a:extLst>
              <a:ext uri="{FF2B5EF4-FFF2-40B4-BE49-F238E27FC236}">
                <a16:creationId xmlns:a16="http://schemas.microsoft.com/office/drawing/2014/main" id="{A9ABD22D-6509-7A7F-FD54-D20CFA687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"/>
          <a:stretch/>
        </p:blipFill>
        <p:spPr>
          <a:xfrm>
            <a:off x="5437163" y="2632262"/>
            <a:ext cx="4911149" cy="27476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BB1796-4CB1-0055-B63F-079918542CEA}"/>
              </a:ext>
            </a:extLst>
          </p:cNvPr>
          <p:cNvSpPr/>
          <p:nvPr/>
        </p:nvSpPr>
        <p:spPr>
          <a:xfrm>
            <a:off x="6167985" y="2813798"/>
            <a:ext cx="405386" cy="3129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>
                <a:solidFill>
                  <a:srgbClr val="344068">
                    <a:lumMod val="50000"/>
                  </a:srgbClr>
                </a:solidFill>
                <a:latin typeface="Calibri" panose="020F0502020204030204"/>
              </a:rPr>
              <a:t>YouthBuild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30BD85-A437-87D8-939B-D537AA2174A1}"/>
              </a:ext>
            </a:extLst>
          </p:cNvPr>
          <p:cNvSpPr/>
          <p:nvPr/>
        </p:nvSpPr>
        <p:spPr>
          <a:xfrm>
            <a:off x="7157939" y="2632262"/>
            <a:ext cx="617220" cy="370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344068">
                    <a:lumMod val="50000"/>
                  </a:srgbClr>
                </a:solidFill>
                <a:latin typeface="Calibri" panose="020F0502020204030204"/>
              </a:rPr>
              <a:t>SCSEP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6FB87-84F4-DE9E-B06A-2DA3234BB7B5}"/>
              </a:ext>
            </a:extLst>
          </p:cNvPr>
          <p:cNvSpPr/>
          <p:nvPr/>
        </p:nvSpPr>
        <p:spPr>
          <a:xfrm>
            <a:off x="8976948" y="2702590"/>
            <a:ext cx="617220" cy="370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344068">
                    <a:lumMod val="50000"/>
                  </a:srgbClr>
                </a:solidFill>
                <a:latin typeface="Calibri" panose="020F0502020204030204"/>
              </a:rPr>
              <a:t>Farmworker Program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45D6E-F6B1-99C7-1CF6-CE3E0C95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43699" y="5717382"/>
            <a:ext cx="984019" cy="273844"/>
          </a:xfr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158B7785-F6D6-45F8-833E-07BD84680091}" type="slidenum">
              <a:rPr lang="en-US" sz="788">
                <a:solidFill>
                  <a:srgbClr val="FFFFFF"/>
                </a:solidFill>
                <a:latin typeface="Calibri" panose="020F0502020204030204"/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788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CF1106-E392-4895-86BD-0B64E0AB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3847" y="5770894"/>
            <a:ext cx="724460" cy="166827"/>
          </a:xfrm>
        </p:spPr>
        <p:txBody>
          <a:bodyPr/>
          <a:lstStyle/>
          <a:p>
            <a:pPr algn="r"/>
            <a:r>
              <a:rPr lang="en-US" dirty="0"/>
              <a:t>5/16/24</a:t>
            </a:r>
          </a:p>
        </p:txBody>
      </p:sp>
      <p:pic>
        <p:nvPicPr>
          <p:cNvPr id="6" name="Picture 5" descr="A picture of the WorkforceGPS logo">
            <a:extLst>
              <a:ext uri="{FF2B5EF4-FFF2-40B4-BE49-F238E27FC236}">
                <a16:creationId xmlns:a16="http://schemas.microsoft.com/office/drawing/2014/main" id="{DE861803-0B3E-CB1F-FA77-B8EEF6718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Ripple">
  <a:themeElements>
    <a:clrScheme name="Custom 1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0068AE"/>
      </a:hlink>
      <a:folHlink>
        <a:srgbClr val="AFE1FF"/>
      </a:folHlink>
    </a:clrScheme>
    <a:fontScheme name="1_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amond Grid 16x9">
  <a:themeElements>
    <a:clrScheme name="DOL COLORS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075BF"/>
      </a:accent1>
      <a:accent2>
        <a:srgbClr val="112E51"/>
      </a:accent2>
      <a:accent3>
        <a:srgbClr val="112E51"/>
      </a:accent3>
      <a:accent4>
        <a:srgbClr val="F7B164"/>
      </a:accent4>
      <a:accent5>
        <a:srgbClr val="F15D2F"/>
      </a:accent5>
      <a:accent6>
        <a:srgbClr val="0070C0"/>
      </a:accent6>
      <a:hlink>
        <a:srgbClr val="01C6FD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amond grid presentation (widescreen).potx" id="{B2221865-AD13-4DF0-B68E-BF08E8CC5659}" vid="{BAA0C488-98B6-4F47-8E1C-5C7CD9605F73}"/>
    </a:ext>
  </a:extLst>
</a:theme>
</file>

<file path=ppt/theme/theme4.xml><?xml version="1.0" encoding="utf-8"?>
<a:theme xmlns:a="http://schemas.openxmlformats.org/drawingml/2006/main" name="Closing Title ">
  <a:themeElements>
    <a:clrScheme name="Webinar Template 1">
      <a:dk1>
        <a:srgbClr val="242021"/>
      </a:dk1>
      <a:lt1>
        <a:srgbClr val="DFDBDC"/>
      </a:lt1>
      <a:dk2>
        <a:srgbClr val="003366"/>
      </a:dk2>
      <a:lt2>
        <a:srgbClr val="F3F4F4"/>
      </a:lt2>
      <a:accent1>
        <a:srgbClr val="003366"/>
      </a:accent1>
      <a:accent2>
        <a:srgbClr val="003366"/>
      </a:accent2>
      <a:accent3>
        <a:srgbClr val="DFDBDC"/>
      </a:accent3>
      <a:accent4>
        <a:srgbClr val="CBC4C6"/>
      </a:accent4>
      <a:accent5>
        <a:srgbClr val="003366"/>
      </a:accent5>
      <a:accent6>
        <a:srgbClr val="9C8E92"/>
      </a:accent6>
      <a:hlink>
        <a:srgbClr val="2828FE"/>
      </a:hlink>
      <a:folHlink>
        <a:srgbClr val="0066FF"/>
      </a:folHlink>
    </a:clrScheme>
    <a:fontScheme name="WFGPS Font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9111648CCE841868FE85E89B9B60A" ma:contentTypeVersion="9" ma:contentTypeDescription="Create a new document." ma:contentTypeScope="" ma:versionID="12ebf718c81ef8c9fb0e56d150ade9d9">
  <xsd:schema xmlns:xsd="http://www.w3.org/2001/XMLSchema" xmlns:xs="http://www.w3.org/2001/XMLSchema" xmlns:p="http://schemas.microsoft.com/office/2006/metadata/properties" xmlns:ns3="2a1ba486-ff2f-4459-80ac-1ab5aa17f82f" xmlns:ns4="2b487234-2a61-45b0-86e3-998bf12a0e9d" targetNamespace="http://schemas.microsoft.com/office/2006/metadata/properties" ma:root="true" ma:fieldsID="48469e40d74b204ccc04e09ec8e1bdb5" ns3:_="" ns4:_="">
    <xsd:import namespace="2a1ba486-ff2f-4459-80ac-1ab5aa17f82f"/>
    <xsd:import namespace="2b487234-2a61-45b0-86e3-998bf12a0e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ba486-ff2f-4459-80ac-1ab5aa17f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487234-2a61-45b0-86e3-998bf12a0e9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C72D510F-1B59-43FB-881B-BAB6CB9840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1ba486-ff2f-4459-80ac-1ab5aa17f82f"/>
    <ds:schemaRef ds:uri="2b487234-2a61-45b0-86e3-998bf12a0e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1A54B7-A9DE-4472-826D-B350BF86EB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492DB8-6E89-4F93-8BED-69DBDC18264C}">
  <ds:schemaRefs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2b487234-2a61-45b0-86e3-998bf12a0e9d"/>
    <ds:schemaRef ds:uri="2a1ba486-ff2f-4459-80ac-1ab5aa17f82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cos-new logo</Template>
  <TotalTime>16918</TotalTime>
  <Words>1013</Words>
  <Application>Microsoft Office PowerPoint</Application>
  <PresentationFormat>Widescreen</PresentationFormat>
  <Paragraphs>213</Paragraphs>
  <Slides>52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Courier New</vt:lpstr>
      <vt:lpstr>Roboto</vt:lpstr>
      <vt:lpstr>Verdana</vt:lpstr>
      <vt:lpstr>Wingdings</vt:lpstr>
      <vt:lpstr>1_Ripple</vt:lpstr>
      <vt:lpstr>Office Theme</vt:lpstr>
      <vt:lpstr>Diamond Grid 16x9</vt:lpstr>
      <vt:lpstr>Closing Title </vt:lpstr>
      <vt:lpstr>CareerOneStop Tools for Older Job Seekers</vt:lpstr>
      <vt:lpstr>The Senior Community Service Employment Program</vt:lpstr>
      <vt:lpstr>Senior Community Service Employment Program Overview</vt:lpstr>
      <vt:lpstr>Traditional SCSEP Activities</vt:lpstr>
      <vt:lpstr>SCSEP Program Structure</vt:lpstr>
      <vt:lpstr>Funding Distribution and Authorized Positions</vt:lpstr>
      <vt:lpstr>SCSEP  Discretionary Grants</vt:lpstr>
      <vt:lpstr>Host Agencies and Community Service</vt:lpstr>
      <vt:lpstr>SCSEP as partner in American Job Centers</vt:lpstr>
      <vt:lpstr>SCSEP Tools &amp; Resources</vt:lpstr>
      <vt:lpstr>Agenda</vt:lpstr>
      <vt:lpstr>CareerOneStop</vt:lpstr>
      <vt:lpstr>Contact Information</vt:lpstr>
      <vt:lpstr>Questions</vt:lpstr>
      <vt:lpstr>Screenshots</vt:lpstr>
      <vt:lpstr>Explore Careers</vt:lpstr>
      <vt:lpstr>Interest Assessment</vt:lpstr>
      <vt:lpstr>Interest Assessment Results</vt:lpstr>
      <vt:lpstr>Work Values Matcher</vt:lpstr>
      <vt:lpstr>Work Values Matcher Cards</vt:lpstr>
      <vt:lpstr>Work Values Matcher Results</vt:lpstr>
      <vt:lpstr>Work Values Matcher Value Description</vt:lpstr>
      <vt:lpstr>Work Values Matcher Career List</vt:lpstr>
      <vt:lpstr>Occupation Profile </vt:lpstr>
      <vt:lpstr>mySkills myFuture</vt:lpstr>
      <vt:lpstr>mySkills myFuture: Career Matches</vt:lpstr>
      <vt:lpstr>Narrow Your Results? </vt:lpstr>
      <vt:lpstr>mySkills myFuture: Compare Skills</vt:lpstr>
      <vt:lpstr>mySkills myFuture: Career Profile</vt:lpstr>
      <vt:lpstr>How-to Guide: How to Switch Careers </vt:lpstr>
      <vt:lpstr>Find Training</vt:lpstr>
      <vt:lpstr>Certification Finder</vt:lpstr>
      <vt:lpstr>Certification Finder Detail Page</vt:lpstr>
      <vt:lpstr>Professional Association Finder</vt:lpstr>
      <vt:lpstr>My Skills are Out of Date</vt:lpstr>
      <vt:lpstr>Find Money for Training</vt:lpstr>
      <vt:lpstr>Job Search</vt:lpstr>
      <vt:lpstr>Job Finder</vt:lpstr>
      <vt:lpstr>Job Finder Detail Page</vt:lpstr>
      <vt:lpstr>Business Finder</vt:lpstr>
      <vt:lpstr>Business Finder Detail Page</vt:lpstr>
      <vt:lpstr>Resume Guide</vt:lpstr>
      <vt:lpstr>Practice Job Application</vt:lpstr>
      <vt:lpstr>How-to Guide: Find a Job Now</vt:lpstr>
      <vt:lpstr>Find Local Help</vt:lpstr>
      <vt:lpstr>American Job Center Finder</vt:lpstr>
      <vt:lpstr>Older Worker Program Finder</vt:lpstr>
      <vt:lpstr>Resources For…</vt:lpstr>
      <vt:lpstr>Beat the Bias</vt:lpstr>
      <vt:lpstr>Career Advisors</vt:lpstr>
      <vt:lpstr>Footer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55+</dc:title>
  <dc:creator>CareerOneStop</dc:creator>
  <cp:lastModifiedBy>Tenner, Kelly (DEED)</cp:lastModifiedBy>
  <cp:revision>724</cp:revision>
  <cp:lastPrinted>2023-08-31T14:03:01Z</cp:lastPrinted>
  <dcterms:created xsi:type="dcterms:W3CDTF">2007-04-17T16:38:40Z</dcterms:created>
  <dcterms:modified xsi:type="dcterms:W3CDTF">2025-06-25T21:00:17Z</dcterms:modified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0x0101007669111648CCE841868FE85E89B9B60A</vt:lpwstr>
  </property>
  <property fmtid="{D5CDD505-2E9C-101B-9397-08002B2CF9AE}" pid="3" name="Order">
    <vt:r8>8900</vt:r8>
  </property>
</Properties>
</file>