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667" r:id="rId5"/>
    <p:sldMasterId id="2147483679" r:id="rId6"/>
  </p:sldMasterIdLst>
  <p:notesMasterIdLst>
    <p:notesMasterId r:id="rId51"/>
  </p:notesMasterIdLst>
  <p:sldIdLst>
    <p:sldId id="572" r:id="rId7"/>
    <p:sldId id="256" r:id="rId8"/>
    <p:sldId id="281" r:id="rId9"/>
    <p:sldId id="266" r:id="rId10"/>
    <p:sldId id="274" r:id="rId11"/>
    <p:sldId id="283" r:id="rId12"/>
    <p:sldId id="573" r:id="rId13"/>
    <p:sldId id="542" r:id="rId14"/>
    <p:sldId id="574" r:id="rId15"/>
    <p:sldId id="272" r:id="rId16"/>
    <p:sldId id="429" r:id="rId17"/>
    <p:sldId id="441" r:id="rId18"/>
    <p:sldId id="476" r:id="rId19"/>
    <p:sldId id="451" r:id="rId20"/>
    <p:sldId id="562" r:id="rId21"/>
    <p:sldId id="569" r:id="rId22"/>
    <p:sldId id="431" r:id="rId23"/>
    <p:sldId id="495" r:id="rId24"/>
    <p:sldId id="487" r:id="rId25"/>
    <p:sldId id="488" r:id="rId26"/>
    <p:sldId id="489" r:id="rId27"/>
    <p:sldId id="362" r:id="rId28"/>
    <p:sldId id="563" r:id="rId29"/>
    <p:sldId id="444" r:id="rId30"/>
    <p:sldId id="555" r:id="rId31"/>
    <p:sldId id="546" r:id="rId32"/>
    <p:sldId id="443" r:id="rId33"/>
    <p:sldId id="467" r:id="rId34"/>
    <p:sldId id="468" r:id="rId35"/>
    <p:sldId id="571" r:id="rId36"/>
    <p:sldId id="478" r:id="rId37"/>
    <p:sldId id="564" r:id="rId38"/>
    <p:sldId id="565" r:id="rId39"/>
    <p:sldId id="566" r:id="rId40"/>
    <p:sldId id="558" r:id="rId41"/>
    <p:sldId id="461" r:id="rId42"/>
    <p:sldId id="366" r:id="rId43"/>
    <p:sldId id="549" r:id="rId44"/>
    <p:sldId id="462" r:id="rId45"/>
    <p:sldId id="559" r:id="rId46"/>
    <p:sldId id="567" r:id="rId47"/>
    <p:sldId id="484" r:id="rId48"/>
    <p:sldId id="568" r:id="rId49"/>
    <p:sldId id="570" r:id="rId50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areerOneStop Tools for Youth" id="{75C3871A-81A2-478F-9748-1DA0082B04A7}">
          <p14:sldIdLst>
            <p14:sldId id="572"/>
          </p14:sldIdLst>
        </p14:section>
        <p14:section name="Division of Youth Services" id="{7CFDA716-7B68-4992-8374-BFF8A6E9FAA7}">
          <p14:sldIdLst>
            <p14:sldId id="256"/>
            <p14:sldId id="281"/>
            <p14:sldId id="266"/>
            <p14:sldId id="274"/>
            <p14:sldId id="283"/>
          </p14:sldIdLst>
        </p14:section>
        <p14:section name="CareerOneStop" id="{80DF1078-431E-46F3-B31F-3B138DF97EC7}">
          <p14:sldIdLst>
            <p14:sldId id="573"/>
            <p14:sldId id="542"/>
            <p14:sldId id="574"/>
            <p14:sldId id="272"/>
            <p14:sldId id="429"/>
          </p14:sldIdLst>
        </p14:section>
        <p14:section name="GetMyFuture" id="{8AC81EC7-7D90-4298-9B06-EF6CB13BBB8E}">
          <p14:sldIdLst>
            <p14:sldId id="441"/>
          </p14:sldIdLst>
        </p14:section>
        <p14:section name="GetMyFuture: Explore Careers" id="{3AABD87A-5B79-4017-ACF0-1A33422CE27E}">
          <p14:sldIdLst>
            <p14:sldId id="476"/>
            <p14:sldId id="451"/>
            <p14:sldId id="562"/>
            <p14:sldId id="569"/>
            <p14:sldId id="431"/>
            <p14:sldId id="495"/>
            <p14:sldId id="487"/>
            <p14:sldId id="488"/>
            <p14:sldId id="489"/>
            <p14:sldId id="362"/>
            <p14:sldId id="563"/>
          </p14:sldIdLst>
        </p14:section>
        <p14:section name="GetMyFuture: Education" id="{00C14E4B-6B45-48B7-B590-D744193356DE}">
          <p14:sldIdLst>
            <p14:sldId id="444"/>
            <p14:sldId id="555"/>
            <p14:sldId id="546"/>
            <p14:sldId id="443"/>
            <p14:sldId id="467"/>
            <p14:sldId id="468"/>
            <p14:sldId id="571"/>
          </p14:sldIdLst>
        </p14:section>
        <p14:section name="GetMyFuture: Employment" id="{D6C6BF85-4624-4795-984B-70EF20F8265D}">
          <p14:sldIdLst>
            <p14:sldId id="478"/>
            <p14:sldId id="564"/>
            <p14:sldId id="565"/>
            <p14:sldId id="566"/>
            <p14:sldId id="558"/>
            <p14:sldId id="461"/>
            <p14:sldId id="366"/>
            <p14:sldId id="549"/>
          </p14:sldIdLst>
        </p14:section>
        <p14:section name="GetMyFuture: Find Support" id="{C228BB9C-BC5D-4470-B703-E884D2D221EB}">
          <p14:sldIdLst>
            <p14:sldId id="462"/>
            <p14:sldId id="559"/>
            <p14:sldId id="567"/>
            <p14:sldId id="484"/>
            <p14:sldId id="568"/>
            <p14:sldId id="5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Remington" initials="JR" lastIdx="19" clrIdx="0">
    <p:extLst>
      <p:ext uri="{19B8F6BF-5375-455C-9EA6-DF929625EA0E}">
        <p15:presenceInfo xmlns:p15="http://schemas.microsoft.com/office/powerpoint/2012/main" userId="f70919ae9ed0cecf" providerId="Windows Live"/>
      </p:ext>
    </p:extLst>
  </p:cmAuthor>
  <p:cmAuthor id="2" name="Dahlman, Patricia (DEED)" initials="DP(" lastIdx="15" clrIdx="1">
    <p:extLst>
      <p:ext uri="{19B8F6BF-5375-455C-9EA6-DF929625EA0E}">
        <p15:presenceInfo xmlns:p15="http://schemas.microsoft.com/office/powerpoint/2012/main" userId="S::Patricia.Dahlman@state.mn.us::d54e97e0-1ab3-47db-853a-0047995f130b" providerId="AD"/>
      </p:ext>
    </p:extLst>
  </p:cmAuthor>
  <p:cmAuthor id="3" name="Olshefski, Stanley S - OPA" initials="OSS-O" lastIdx="14" clrIdx="2">
    <p:extLst>
      <p:ext uri="{19B8F6BF-5375-455C-9EA6-DF929625EA0E}">
        <p15:presenceInfo xmlns:p15="http://schemas.microsoft.com/office/powerpoint/2012/main" userId="S-1-5-21-625881431-3029617060-3355961844-125259" providerId="AD"/>
      </p:ext>
    </p:extLst>
  </p:cmAuthor>
  <p:cmAuthor id="4" name="Julie Remington" initials="JR [2]" lastIdx="5" clrIdx="3">
    <p:extLst>
      <p:ext uri="{19B8F6BF-5375-455C-9EA6-DF929625EA0E}">
        <p15:presenceInfo xmlns:p15="http://schemas.microsoft.com/office/powerpoint/2012/main" userId="S-1-5-21-548176450-911158474-2148038326-352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9" autoAdjust="0"/>
    <p:restoredTop sz="55614" autoAdjust="0"/>
  </p:normalViewPr>
  <p:slideViewPr>
    <p:cSldViewPr>
      <p:cViewPr varScale="1">
        <p:scale>
          <a:sx n="61" d="100"/>
          <a:sy n="61" d="100"/>
        </p:scale>
        <p:origin x="31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2630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2864B4-45C1-4503-A428-4C800335983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331E01-2A5A-49C3-9880-E0D74B3ACB86}">
      <dgm:prSet phldrT="[Text]"/>
      <dgm:spPr/>
      <dgm:t>
        <a:bodyPr/>
        <a:lstStyle/>
        <a:p>
          <a:r>
            <a:rPr lang="en-US" dirty="0"/>
            <a:t>DYS</a:t>
          </a:r>
        </a:p>
      </dgm:t>
      <dgm:extLst>
        <a:ext uri="{E40237B7-FDA0-4F09-8148-C483321AD2D9}">
          <dgm14:cNvPr xmlns:dgm14="http://schemas.microsoft.com/office/drawing/2010/diagram" id="0" name="" descr="Block with acronym DYS"/>
        </a:ext>
      </dgm:extLst>
    </dgm:pt>
    <dgm:pt modelId="{FD239BF1-AFC4-4068-BC01-1E0C2CEC8615}" type="parTrans" cxnId="{00BDA8DF-D9F7-469B-8735-69A148C039A0}">
      <dgm:prSet/>
      <dgm:spPr/>
      <dgm:t>
        <a:bodyPr/>
        <a:lstStyle/>
        <a:p>
          <a:endParaRPr lang="en-US"/>
        </a:p>
      </dgm:t>
    </dgm:pt>
    <dgm:pt modelId="{2C5B9EC8-30C9-4C5D-86F0-7E54BCEECBF3}" type="sibTrans" cxnId="{00BDA8DF-D9F7-469B-8735-69A148C039A0}">
      <dgm:prSet/>
      <dgm:spPr/>
      <dgm:t>
        <a:bodyPr/>
        <a:lstStyle/>
        <a:p>
          <a:endParaRPr lang="en-US"/>
        </a:p>
      </dgm:t>
    </dgm:pt>
    <dgm:pt modelId="{8D1A7CAB-8D3C-421F-98B8-FB7C935A76E6}">
      <dgm:prSet phldrT="[Text]"/>
      <dgm:spPr/>
      <dgm:t>
        <a:bodyPr/>
        <a:lstStyle/>
        <a:p>
          <a:pPr algn="ctr"/>
          <a:r>
            <a:rPr lang="en-US" dirty="0"/>
            <a:t>    REO	</a:t>
          </a:r>
        </a:p>
      </dgm:t>
      <dgm:extLst>
        <a:ext uri="{E40237B7-FDA0-4F09-8148-C483321AD2D9}">
          <dgm14:cNvPr xmlns:dgm14="http://schemas.microsoft.com/office/drawing/2010/diagram" id="0" name="" descr="Block with acronym REO"/>
        </a:ext>
      </dgm:extLst>
    </dgm:pt>
    <dgm:pt modelId="{DA63398D-7FB9-49F5-806C-DB567ECB4D0B}" type="parTrans" cxnId="{817A8023-52F4-4D24-B1EA-D7D54EA6F845}">
      <dgm:prSet/>
      <dgm:spPr/>
      <dgm:t>
        <a:bodyPr/>
        <a:lstStyle/>
        <a:p>
          <a:endParaRPr lang="en-US"/>
        </a:p>
      </dgm:t>
    </dgm:pt>
    <dgm:pt modelId="{58624930-D2C5-404F-B362-CCBCC06EC983}" type="sibTrans" cxnId="{817A8023-52F4-4D24-B1EA-D7D54EA6F845}">
      <dgm:prSet/>
      <dgm:spPr/>
      <dgm:t>
        <a:bodyPr/>
        <a:lstStyle/>
        <a:p>
          <a:endParaRPr lang="en-US"/>
        </a:p>
      </dgm:t>
    </dgm:pt>
    <dgm:pt modelId="{394ABFA9-0FBB-4300-8262-B27ADD5DF25A}">
      <dgm:prSet phldrT="[Text]"/>
      <dgm:spPr/>
      <dgm:t>
        <a:bodyPr/>
        <a:lstStyle/>
        <a:p>
          <a:r>
            <a:rPr lang="en-US" dirty="0"/>
            <a:t>YPP</a:t>
          </a:r>
        </a:p>
      </dgm:t>
      <dgm:extLst>
        <a:ext uri="{E40237B7-FDA0-4F09-8148-C483321AD2D9}">
          <dgm14:cNvPr xmlns:dgm14="http://schemas.microsoft.com/office/drawing/2010/diagram" id="0" name="" descr="Block with acronym YPP"/>
        </a:ext>
      </dgm:extLst>
    </dgm:pt>
    <dgm:pt modelId="{15063243-31A6-44E0-86CC-731C7E091F05}" type="parTrans" cxnId="{814F76BA-3F84-49A9-86C1-EBE4205E329C}">
      <dgm:prSet/>
      <dgm:spPr/>
      <dgm:t>
        <a:bodyPr/>
        <a:lstStyle/>
        <a:p>
          <a:endParaRPr lang="en-US"/>
        </a:p>
      </dgm:t>
    </dgm:pt>
    <dgm:pt modelId="{1B0EFC67-5DEF-40A6-9360-6A22D6C914D6}" type="sibTrans" cxnId="{814F76BA-3F84-49A9-86C1-EBE4205E329C}">
      <dgm:prSet/>
      <dgm:spPr/>
      <dgm:t>
        <a:bodyPr/>
        <a:lstStyle/>
        <a:p>
          <a:endParaRPr lang="en-US"/>
        </a:p>
      </dgm:t>
    </dgm:pt>
    <dgm:pt modelId="{6DE215AC-4814-4E60-B2D3-0D1994903F08}">
      <dgm:prSet phldrT="[Text]"/>
      <dgm:spPr/>
      <dgm:t>
        <a:bodyPr/>
        <a:lstStyle/>
        <a:p>
          <a:r>
            <a:rPr lang="en-US" dirty="0"/>
            <a:t>YB</a:t>
          </a:r>
        </a:p>
      </dgm:t>
      <dgm:extLst>
        <a:ext uri="{E40237B7-FDA0-4F09-8148-C483321AD2D9}">
          <dgm14:cNvPr xmlns:dgm14="http://schemas.microsoft.com/office/drawing/2010/diagram" id="0" name="" descr="Block with acronym YB"/>
        </a:ext>
      </dgm:extLst>
    </dgm:pt>
    <dgm:pt modelId="{A0A48DB2-AE08-41AD-8A00-D1AB1CD67578}" type="parTrans" cxnId="{7B92FA79-139D-4AFD-B0E3-BF6B0911E69E}">
      <dgm:prSet/>
      <dgm:spPr/>
      <dgm:t>
        <a:bodyPr/>
        <a:lstStyle/>
        <a:p>
          <a:endParaRPr lang="en-US"/>
        </a:p>
      </dgm:t>
    </dgm:pt>
    <dgm:pt modelId="{8FD6AC9A-0408-4F6B-B779-8EE90DCFDBFD}" type="sibTrans" cxnId="{7B92FA79-139D-4AFD-B0E3-BF6B0911E69E}">
      <dgm:prSet/>
      <dgm:spPr/>
      <dgm:t>
        <a:bodyPr/>
        <a:lstStyle/>
        <a:p>
          <a:endParaRPr lang="en-US"/>
        </a:p>
      </dgm:t>
    </dgm:pt>
    <dgm:pt modelId="{E5DF06C9-E903-4485-96F3-5B068D8C8E0C}" type="pres">
      <dgm:prSet presAssocID="{962864B4-45C1-4503-A428-4C800335983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05A82AD-3D2C-46FC-B1B3-2B540FEF2A3F}" type="pres">
      <dgm:prSet presAssocID="{9F331E01-2A5A-49C3-9880-E0D74B3ACB86}" presName="hierRoot1" presStyleCnt="0">
        <dgm:presLayoutVars>
          <dgm:hierBranch val="init"/>
        </dgm:presLayoutVars>
      </dgm:prSet>
      <dgm:spPr/>
    </dgm:pt>
    <dgm:pt modelId="{2E5040A0-16A7-4296-B55F-5C4339F728F2}" type="pres">
      <dgm:prSet presAssocID="{9F331E01-2A5A-49C3-9880-E0D74B3ACB86}" presName="rootComposite1" presStyleCnt="0"/>
      <dgm:spPr/>
    </dgm:pt>
    <dgm:pt modelId="{EB6B71EF-6826-4102-AE39-D59F6A24D2A9}" type="pres">
      <dgm:prSet presAssocID="{9F331E01-2A5A-49C3-9880-E0D74B3ACB86}" presName="rootText1" presStyleLbl="node0" presStyleIdx="0" presStyleCnt="1" custLinFactNeighborX="0" custLinFactNeighborY="-2155">
        <dgm:presLayoutVars>
          <dgm:chPref val="3"/>
        </dgm:presLayoutVars>
      </dgm:prSet>
      <dgm:spPr/>
    </dgm:pt>
    <dgm:pt modelId="{A88D5829-91B2-4CFE-A212-FD8E5FBF1E21}" type="pres">
      <dgm:prSet presAssocID="{9F331E01-2A5A-49C3-9880-E0D74B3ACB86}" presName="rootConnector1" presStyleLbl="node1" presStyleIdx="0" presStyleCnt="0"/>
      <dgm:spPr/>
    </dgm:pt>
    <dgm:pt modelId="{E1E4D1D5-64F5-4E62-A39B-43911358B1CB}" type="pres">
      <dgm:prSet presAssocID="{9F331E01-2A5A-49C3-9880-E0D74B3ACB86}" presName="hierChild2" presStyleCnt="0"/>
      <dgm:spPr/>
    </dgm:pt>
    <dgm:pt modelId="{D8C17BB4-D7C8-49BE-AEB0-94CD4FA82E6B}" type="pres">
      <dgm:prSet presAssocID="{DA63398D-7FB9-49F5-806C-DB567ECB4D0B}" presName="Name37" presStyleLbl="parChTrans1D2" presStyleIdx="0" presStyleCnt="3"/>
      <dgm:spPr/>
    </dgm:pt>
    <dgm:pt modelId="{E544F0DD-24E7-4923-85D6-DFD5B88A42F4}" type="pres">
      <dgm:prSet presAssocID="{8D1A7CAB-8D3C-421F-98B8-FB7C935A76E6}" presName="hierRoot2" presStyleCnt="0">
        <dgm:presLayoutVars>
          <dgm:hierBranch val="init"/>
        </dgm:presLayoutVars>
      </dgm:prSet>
      <dgm:spPr/>
    </dgm:pt>
    <dgm:pt modelId="{558A16EC-F113-4A74-B1AB-87C46DF59B61}" type="pres">
      <dgm:prSet presAssocID="{8D1A7CAB-8D3C-421F-98B8-FB7C935A76E6}" presName="rootComposite" presStyleCnt="0"/>
      <dgm:spPr/>
    </dgm:pt>
    <dgm:pt modelId="{7FDACC31-ACD7-4281-9F19-953F809CA552}" type="pres">
      <dgm:prSet presAssocID="{8D1A7CAB-8D3C-421F-98B8-FB7C935A76E6}" presName="rootText" presStyleLbl="node2" presStyleIdx="0" presStyleCnt="3">
        <dgm:presLayoutVars>
          <dgm:chPref val="3"/>
        </dgm:presLayoutVars>
      </dgm:prSet>
      <dgm:spPr/>
    </dgm:pt>
    <dgm:pt modelId="{6E2E5877-87F8-47BD-B128-7B5E51BE4E8A}" type="pres">
      <dgm:prSet presAssocID="{8D1A7CAB-8D3C-421F-98B8-FB7C935A76E6}" presName="rootConnector" presStyleLbl="node2" presStyleIdx="0" presStyleCnt="3"/>
      <dgm:spPr/>
    </dgm:pt>
    <dgm:pt modelId="{83EC41F9-1C02-4D3C-8A24-13B6A965EB49}" type="pres">
      <dgm:prSet presAssocID="{8D1A7CAB-8D3C-421F-98B8-FB7C935A76E6}" presName="hierChild4" presStyleCnt="0"/>
      <dgm:spPr/>
    </dgm:pt>
    <dgm:pt modelId="{C9FBF851-9965-40DD-9271-0D2E9790FD52}" type="pres">
      <dgm:prSet presAssocID="{8D1A7CAB-8D3C-421F-98B8-FB7C935A76E6}" presName="hierChild5" presStyleCnt="0"/>
      <dgm:spPr/>
    </dgm:pt>
    <dgm:pt modelId="{F86BEDAC-EFBF-45BA-A45F-C9883FB86E80}" type="pres">
      <dgm:prSet presAssocID="{15063243-31A6-44E0-86CC-731C7E091F05}" presName="Name37" presStyleLbl="parChTrans1D2" presStyleIdx="1" presStyleCnt="3"/>
      <dgm:spPr/>
    </dgm:pt>
    <dgm:pt modelId="{D11688A2-740F-4E10-978C-DFF2AD7DEA1F}" type="pres">
      <dgm:prSet presAssocID="{394ABFA9-0FBB-4300-8262-B27ADD5DF25A}" presName="hierRoot2" presStyleCnt="0">
        <dgm:presLayoutVars>
          <dgm:hierBranch val="init"/>
        </dgm:presLayoutVars>
      </dgm:prSet>
      <dgm:spPr/>
    </dgm:pt>
    <dgm:pt modelId="{0981F4A7-B9D1-40DB-8FBC-90EEA0A1B55F}" type="pres">
      <dgm:prSet presAssocID="{394ABFA9-0FBB-4300-8262-B27ADD5DF25A}" presName="rootComposite" presStyleCnt="0"/>
      <dgm:spPr/>
    </dgm:pt>
    <dgm:pt modelId="{CC9965A9-7D97-4916-9C08-2456F1DD5468}" type="pres">
      <dgm:prSet presAssocID="{394ABFA9-0FBB-4300-8262-B27ADD5DF25A}" presName="rootText" presStyleLbl="node2" presStyleIdx="1" presStyleCnt="3">
        <dgm:presLayoutVars>
          <dgm:chPref val="3"/>
        </dgm:presLayoutVars>
      </dgm:prSet>
      <dgm:spPr/>
    </dgm:pt>
    <dgm:pt modelId="{389E86E4-A47F-422A-8864-BDF4DD3C6F06}" type="pres">
      <dgm:prSet presAssocID="{394ABFA9-0FBB-4300-8262-B27ADD5DF25A}" presName="rootConnector" presStyleLbl="node2" presStyleIdx="1" presStyleCnt="3"/>
      <dgm:spPr/>
    </dgm:pt>
    <dgm:pt modelId="{959C92DA-EB65-4207-AAFC-29F38E59B68E}" type="pres">
      <dgm:prSet presAssocID="{394ABFA9-0FBB-4300-8262-B27ADD5DF25A}" presName="hierChild4" presStyleCnt="0"/>
      <dgm:spPr/>
    </dgm:pt>
    <dgm:pt modelId="{CA35BA9A-89A7-4EB5-8E3D-E7F8820882C0}" type="pres">
      <dgm:prSet presAssocID="{394ABFA9-0FBB-4300-8262-B27ADD5DF25A}" presName="hierChild5" presStyleCnt="0"/>
      <dgm:spPr/>
    </dgm:pt>
    <dgm:pt modelId="{9F536EA0-9A2D-4F32-B307-0CB2270BC005}" type="pres">
      <dgm:prSet presAssocID="{A0A48DB2-AE08-41AD-8A00-D1AB1CD67578}" presName="Name37" presStyleLbl="parChTrans1D2" presStyleIdx="2" presStyleCnt="3"/>
      <dgm:spPr/>
    </dgm:pt>
    <dgm:pt modelId="{DD698ECF-8C9B-4D7A-B535-D2262B01C82E}" type="pres">
      <dgm:prSet presAssocID="{6DE215AC-4814-4E60-B2D3-0D1994903F08}" presName="hierRoot2" presStyleCnt="0">
        <dgm:presLayoutVars>
          <dgm:hierBranch val="init"/>
        </dgm:presLayoutVars>
      </dgm:prSet>
      <dgm:spPr/>
    </dgm:pt>
    <dgm:pt modelId="{C927869D-CCCF-490C-B99E-BD99C7267616}" type="pres">
      <dgm:prSet presAssocID="{6DE215AC-4814-4E60-B2D3-0D1994903F08}" presName="rootComposite" presStyleCnt="0"/>
      <dgm:spPr/>
    </dgm:pt>
    <dgm:pt modelId="{501C0581-D23A-4D44-8C80-9DDA9771DE7A}" type="pres">
      <dgm:prSet presAssocID="{6DE215AC-4814-4E60-B2D3-0D1994903F08}" presName="rootText" presStyleLbl="node2" presStyleIdx="2" presStyleCnt="3">
        <dgm:presLayoutVars>
          <dgm:chPref val="3"/>
        </dgm:presLayoutVars>
      </dgm:prSet>
      <dgm:spPr/>
    </dgm:pt>
    <dgm:pt modelId="{806A6363-F2ED-4156-914B-3580815A7181}" type="pres">
      <dgm:prSet presAssocID="{6DE215AC-4814-4E60-B2D3-0D1994903F08}" presName="rootConnector" presStyleLbl="node2" presStyleIdx="2" presStyleCnt="3"/>
      <dgm:spPr/>
    </dgm:pt>
    <dgm:pt modelId="{B135B432-330A-4B9B-9E73-2A14B0810C4F}" type="pres">
      <dgm:prSet presAssocID="{6DE215AC-4814-4E60-B2D3-0D1994903F08}" presName="hierChild4" presStyleCnt="0"/>
      <dgm:spPr/>
    </dgm:pt>
    <dgm:pt modelId="{69FABE90-6962-49D6-BB26-22FCD427C83D}" type="pres">
      <dgm:prSet presAssocID="{6DE215AC-4814-4E60-B2D3-0D1994903F08}" presName="hierChild5" presStyleCnt="0"/>
      <dgm:spPr/>
    </dgm:pt>
    <dgm:pt modelId="{BE8F5B70-5E2F-4D3C-9F5E-762DCE62ED64}" type="pres">
      <dgm:prSet presAssocID="{9F331E01-2A5A-49C3-9880-E0D74B3ACB86}" presName="hierChild3" presStyleCnt="0"/>
      <dgm:spPr/>
    </dgm:pt>
  </dgm:ptLst>
  <dgm:cxnLst>
    <dgm:cxn modelId="{381EAA11-F345-4729-ABC7-D1B92AE1ED38}" type="presOf" srcId="{394ABFA9-0FBB-4300-8262-B27ADD5DF25A}" destId="{CC9965A9-7D97-4916-9C08-2456F1DD5468}" srcOrd="0" destOrd="0" presId="urn:microsoft.com/office/officeart/2005/8/layout/orgChart1"/>
    <dgm:cxn modelId="{817A8023-52F4-4D24-B1EA-D7D54EA6F845}" srcId="{9F331E01-2A5A-49C3-9880-E0D74B3ACB86}" destId="{8D1A7CAB-8D3C-421F-98B8-FB7C935A76E6}" srcOrd="0" destOrd="0" parTransId="{DA63398D-7FB9-49F5-806C-DB567ECB4D0B}" sibTransId="{58624930-D2C5-404F-B362-CCBCC06EC983}"/>
    <dgm:cxn modelId="{50D25E2D-ED42-46C5-8991-5D045B8D718D}" type="presOf" srcId="{6DE215AC-4814-4E60-B2D3-0D1994903F08}" destId="{501C0581-D23A-4D44-8C80-9DDA9771DE7A}" srcOrd="0" destOrd="0" presId="urn:microsoft.com/office/officeart/2005/8/layout/orgChart1"/>
    <dgm:cxn modelId="{A8DD0F30-762D-4619-B9EB-0DF20E20A990}" type="presOf" srcId="{DA63398D-7FB9-49F5-806C-DB567ECB4D0B}" destId="{D8C17BB4-D7C8-49BE-AEB0-94CD4FA82E6B}" srcOrd="0" destOrd="0" presId="urn:microsoft.com/office/officeart/2005/8/layout/orgChart1"/>
    <dgm:cxn modelId="{2BB66168-C674-4E0E-99E6-B3383354FD69}" type="presOf" srcId="{9F331E01-2A5A-49C3-9880-E0D74B3ACB86}" destId="{A88D5829-91B2-4CFE-A212-FD8E5FBF1E21}" srcOrd="1" destOrd="0" presId="urn:microsoft.com/office/officeart/2005/8/layout/orgChart1"/>
    <dgm:cxn modelId="{53DD0255-EE75-47DA-B867-1BF9ADF78BD8}" type="presOf" srcId="{15063243-31A6-44E0-86CC-731C7E091F05}" destId="{F86BEDAC-EFBF-45BA-A45F-C9883FB86E80}" srcOrd="0" destOrd="0" presId="urn:microsoft.com/office/officeart/2005/8/layout/orgChart1"/>
    <dgm:cxn modelId="{7B92FA79-139D-4AFD-B0E3-BF6B0911E69E}" srcId="{9F331E01-2A5A-49C3-9880-E0D74B3ACB86}" destId="{6DE215AC-4814-4E60-B2D3-0D1994903F08}" srcOrd="2" destOrd="0" parTransId="{A0A48DB2-AE08-41AD-8A00-D1AB1CD67578}" sibTransId="{8FD6AC9A-0408-4F6B-B779-8EE90DCFDBFD}"/>
    <dgm:cxn modelId="{EB7B0383-27A3-4696-A7E9-93A86974D9B9}" type="presOf" srcId="{394ABFA9-0FBB-4300-8262-B27ADD5DF25A}" destId="{389E86E4-A47F-422A-8864-BDF4DD3C6F06}" srcOrd="1" destOrd="0" presId="urn:microsoft.com/office/officeart/2005/8/layout/orgChart1"/>
    <dgm:cxn modelId="{3F204C85-8848-4B86-8B96-8E877F64D811}" type="presOf" srcId="{8D1A7CAB-8D3C-421F-98B8-FB7C935A76E6}" destId="{7FDACC31-ACD7-4281-9F19-953F809CA552}" srcOrd="0" destOrd="0" presId="urn:microsoft.com/office/officeart/2005/8/layout/orgChart1"/>
    <dgm:cxn modelId="{B9D3568F-4DD0-46B0-B5A9-C2BB5AC85B1F}" type="presOf" srcId="{962864B4-45C1-4503-A428-4C8003359834}" destId="{E5DF06C9-E903-4485-96F3-5B068D8C8E0C}" srcOrd="0" destOrd="0" presId="urn:microsoft.com/office/officeart/2005/8/layout/orgChart1"/>
    <dgm:cxn modelId="{09291394-5DF6-48ED-BCB6-7E9E2CAA6F29}" type="presOf" srcId="{8D1A7CAB-8D3C-421F-98B8-FB7C935A76E6}" destId="{6E2E5877-87F8-47BD-B128-7B5E51BE4E8A}" srcOrd="1" destOrd="0" presId="urn:microsoft.com/office/officeart/2005/8/layout/orgChart1"/>
    <dgm:cxn modelId="{89B0BDA8-185C-4B46-949B-8902FD24F8F7}" type="presOf" srcId="{9F331E01-2A5A-49C3-9880-E0D74B3ACB86}" destId="{EB6B71EF-6826-4102-AE39-D59F6A24D2A9}" srcOrd="0" destOrd="0" presId="urn:microsoft.com/office/officeart/2005/8/layout/orgChart1"/>
    <dgm:cxn modelId="{814F76BA-3F84-49A9-86C1-EBE4205E329C}" srcId="{9F331E01-2A5A-49C3-9880-E0D74B3ACB86}" destId="{394ABFA9-0FBB-4300-8262-B27ADD5DF25A}" srcOrd="1" destOrd="0" parTransId="{15063243-31A6-44E0-86CC-731C7E091F05}" sibTransId="{1B0EFC67-5DEF-40A6-9360-6A22D6C914D6}"/>
    <dgm:cxn modelId="{BD4461D6-5C8D-46EA-8416-0A8EEE1534F5}" type="presOf" srcId="{6DE215AC-4814-4E60-B2D3-0D1994903F08}" destId="{806A6363-F2ED-4156-914B-3580815A7181}" srcOrd="1" destOrd="0" presId="urn:microsoft.com/office/officeart/2005/8/layout/orgChart1"/>
    <dgm:cxn modelId="{00BDA8DF-D9F7-469B-8735-69A148C039A0}" srcId="{962864B4-45C1-4503-A428-4C8003359834}" destId="{9F331E01-2A5A-49C3-9880-E0D74B3ACB86}" srcOrd="0" destOrd="0" parTransId="{FD239BF1-AFC4-4068-BC01-1E0C2CEC8615}" sibTransId="{2C5B9EC8-30C9-4C5D-86F0-7E54BCEECBF3}"/>
    <dgm:cxn modelId="{6B62EAF0-9A00-4C0D-9FA5-46A15A023DEB}" type="presOf" srcId="{A0A48DB2-AE08-41AD-8A00-D1AB1CD67578}" destId="{9F536EA0-9A2D-4F32-B307-0CB2270BC005}" srcOrd="0" destOrd="0" presId="urn:microsoft.com/office/officeart/2005/8/layout/orgChart1"/>
    <dgm:cxn modelId="{695D260D-54A3-483D-BBFB-07C8F3AC4B81}" type="presParOf" srcId="{E5DF06C9-E903-4485-96F3-5B068D8C8E0C}" destId="{F05A82AD-3D2C-46FC-B1B3-2B540FEF2A3F}" srcOrd="0" destOrd="0" presId="urn:microsoft.com/office/officeart/2005/8/layout/orgChart1"/>
    <dgm:cxn modelId="{152BF64E-A2BC-49A6-A525-56F633270374}" type="presParOf" srcId="{F05A82AD-3D2C-46FC-B1B3-2B540FEF2A3F}" destId="{2E5040A0-16A7-4296-B55F-5C4339F728F2}" srcOrd="0" destOrd="0" presId="urn:microsoft.com/office/officeart/2005/8/layout/orgChart1"/>
    <dgm:cxn modelId="{4E7E29EF-CAAD-4E9C-95A0-86A206B0528C}" type="presParOf" srcId="{2E5040A0-16A7-4296-B55F-5C4339F728F2}" destId="{EB6B71EF-6826-4102-AE39-D59F6A24D2A9}" srcOrd="0" destOrd="0" presId="urn:microsoft.com/office/officeart/2005/8/layout/orgChart1"/>
    <dgm:cxn modelId="{9878BB7D-2169-4EFB-8A34-3368E77F9BA5}" type="presParOf" srcId="{2E5040A0-16A7-4296-B55F-5C4339F728F2}" destId="{A88D5829-91B2-4CFE-A212-FD8E5FBF1E21}" srcOrd="1" destOrd="0" presId="urn:microsoft.com/office/officeart/2005/8/layout/orgChart1"/>
    <dgm:cxn modelId="{50F93760-82F7-4C71-8C13-073F9C74DB98}" type="presParOf" srcId="{F05A82AD-3D2C-46FC-B1B3-2B540FEF2A3F}" destId="{E1E4D1D5-64F5-4E62-A39B-43911358B1CB}" srcOrd="1" destOrd="0" presId="urn:microsoft.com/office/officeart/2005/8/layout/orgChart1"/>
    <dgm:cxn modelId="{8B4876CC-7A43-411C-A52E-A85302AAE69E}" type="presParOf" srcId="{E1E4D1D5-64F5-4E62-A39B-43911358B1CB}" destId="{D8C17BB4-D7C8-49BE-AEB0-94CD4FA82E6B}" srcOrd="0" destOrd="0" presId="urn:microsoft.com/office/officeart/2005/8/layout/orgChart1"/>
    <dgm:cxn modelId="{95C65F4A-9884-416C-844E-876FB759C9F4}" type="presParOf" srcId="{E1E4D1D5-64F5-4E62-A39B-43911358B1CB}" destId="{E544F0DD-24E7-4923-85D6-DFD5B88A42F4}" srcOrd="1" destOrd="0" presId="urn:microsoft.com/office/officeart/2005/8/layout/orgChart1"/>
    <dgm:cxn modelId="{41E373D0-C700-46A9-B79E-1055C519C010}" type="presParOf" srcId="{E544F0DD-24E7-4923-85D6-DFD5B88A42F4}" destId="{558A16EC-F113-4A74-B1AB-87C46DF59B61}" srcOrd="0" destOrd="0" presId="urn:microsoft.com/office/officeart/2005/8/layout/orgChart1"/>
    <dgm:cxn modelId="{B91FCE2A-4CC4-49DA-A4FE-B03FE9480850}" type="presParOf" srcId="{558A16EC-F113-4A74-B1AB-87C46DF59B61}" destId="{7FDACC31-ACD7-4281-9F19-953F809CA552}" srcOrd="0" destOrd="0" presId="urn:microsoft.com/office/officeart/2005/8/layout/orgChart1"/>
    <dgm:cxn modelId="{3A98A087-5B7B-402E-A007-5E9D36F2649A}" type="presParOf" srcId="{558A16EC-F113-4A74-B1AB-87C46DF59B61}" destId="{6E2E5877-87F8-47BD-B128-7B5E51BE4E8A}" srcOrd="1" destOrd="0" presId="urn:microsoft.com/office/officeart/2005/8/layout/orgChart1"/>
    <dgm:cxn modelId="{DFE3E2C9-27CD-406A-B2B6-3920FA3A0D04}" type="presParOf" srcId="{E544F0DD-24E7-4923-85D6-DFD5B88A42F4}" destId="{83EC41F9-1C02-4D3C-8A24-13B6A965EB49}" srcOrd="1" destOrd="0" presId="urn:microsoft.com/office/officeart/2005/8/layout/orgChart1"/>
    <dgm:cxn modelId="{C1530A22-844A-4668-A4C9-556CB0493AAC}" type="presParOf" srcId="{E544F0DD-24E7-4923-85D6-DFD5B88A42F4}" destId="{C9FBF851-9965-40DD-9271-0D2E9790FD52}" srcOrd="2" destOrd="0" presId="urn:microsoft.com/office/officeart/2005/8/layout/orgChart1"/>
    <dgm:cxn modelId="{BFA47CC1-20BD-4767-BB5D-2392F7F92E36}" type="presParOf" srcId="{E1E4D1D5-64F5-4E62-A39B-43911358B1CB}" destId="{F86BEDAC-EFBF-45BA-A45F-C9883FB86E80}" srcOrd="2" destOrd="0" presId="urn:microsoft.com/office/officeart/2005/8/layout/orgChart1"/>
    <dgm:cxn modelId="{0F2E2780-6C62-4BC5-A011-552143D58589}" type="presParOf" srcId="{E1E4D1D5-64F5-4E62-A39B-43911358B1CB}" destId="{D11688A2-740F-4E10-978C-DFF2AD7DEA1F}" srcOrd="3" destOrd="0" presId="urn:microsoft.com/office/officeart/2005/8/layout/orgChart1"/>
    <dgm:cxn modelId="{85FF4FC1-1286-4A81-B8E8-32B3A23D4F66}" type="presParOf" srcId="{D11688A2-740F-4E10-978C-DFF2AD7DEA1F}" destId="{0981F4A7-B9D1-40DB-8FBC-90EEA0A1B55F}" srcOrd="0" destOrd="0" presId="urn:microsoft.com/office/officeart/2005/8/layout/orgChart1"/>
    <dgm:cxn modelId="{742B7E2B-9FA7-4C52-84E0-00DCFE213962}" type="presParOf" srcId="{0981F4A7-B9D1-40DB-8FBC-90EEA0A1B55F}" destId="{CC9965A9-7D97-4916-9C08-2456F1DD5468}" srcOrd="0" destOrd="0" presId="urn:microsoft.com/office/officeart/2005/8/layout/orgChart1"/>
    <dgm:cxn modelId="{A07324AF-B1C0-451E-9D26-A8AB2B7E61E1}" type="presParOf" srcId="{0981F4A7-B9D1-40DB-8FBC-90EEA0A1B55F}" destId="{389E86E4-A47F-422A-8864-BDF4DD3C6F06}" srcOrd="1" destOrd="0" presId="urn:microsoft.com/office/officeart/2005/8/layout/orgChart1"/>
    <dgm:cxn modelId="{62AF3C90-77C0-4280-B79F-5131880043FA}" type="presParOf" srcId="{D11688A2-740F-4E10-978C-DFF2AD7DEA1F}" destId="{959C92DA-EB65-4207-AAFC-29F38E59B68E}" srcOrd="1" destOrd="0" presId="urn:microsoft.com/office/officeart/2005/8/layout/orgChart1"/>
    <dgm:cxn modelId="{E5A6CF86-2F26-45F2-AAE8-3D797DC2995A}" type="presParOf" srcId="{D11688A2-740F-4E10-978C-DFF2AD7DEA1F}" destId="{CA35BA9A-89A7-4EB5-8E3D-E7F8820882C0}" srcOrd="2" destOrd="0" presId="urn:microsoft.com/office/officeart/2005/8/layout/orgChart1"/>
    <dgm:cxn modelId="{88CD9883-F20C-40EB-8D57-80D761EF63D4}" type="presParOf" srcId="{E1E4D1D5-64F5-4E62-A39B-43911358B1CB}" destId="{9F536EA0-9A2D-4F32-B307-0CB2270BC005}" srcOrd="4" destOrd="0" presId="urn:microsoft.com/office/officeart/2005/8/layout/orgChart1"/>
    <dgm:cxn modelId="{BE0598A1-164F-4100-A72F-CF3E81D0A672}" type="presParOf" srcId="{E1E4D1D5-64F5-4E62-A39B-43911358B1CB}" destId="{DD698ECF-8C9B-4D7A-B535-D2262B01C82E}" srcOrd="5" destOrd="0" presId="urn:microsoft.com/office/officeart/2005/8/layout/orgChart1"/>
    <dgm:cxn modelId="{33095C1F-99FF-4017-ACF4-E9DBD606F1C6}" type="presParOf" srcId="{DD698ECF-8C9B-4D7A-B535-D2262B01C82E}" destId="{C927869D-CCCF-490C-B99E-BD99C7267616}" srcOrd="0" destOrd="0" presId="urn:microsoft.com/office/officeart/2005/8/layout/orgChart1"/>
    <dgm:cxn modelId="{9D42445D-A37A-4E2B-8022-1A396D8757EB}" type="presParOf" srcId="{C927869D-CCCF-490C-B99E-BD99C7267616}" destId="{501C0581-D23A-4D44-8C80-9DDA9771DE7A}" srcOrd="0" destOrd="0" presId="urn:microsoft.com/office/officeart/2005/8/layout/orgChart1"/>
    <dgm:cxn modelId="{FBC1C4FA-5E92-4E16-8119-9E47F74E35F1}" type="presParOf" srcId="{C927869D-CCCF-490C-B99E-BD99C7267616}" destId="{806A6363-F2ED-4156-914B-3580815A7181}" srcOrd="1" destOrd="0" presId="urn:microsoft.com/office/officeart/2005/8/layout/orgChart1"/>
    <dgm:cxn modelId="{40F8FA8B-CFE1-4549-80CB-2A6ED927A9F9}" type="presParOf" srcId="{DD698ECF-8C9B-4D7A-B535-D2262B01C82E}" destId="{B135B432-330A-4B9B-9E73-2A14B0810C4F}" srcOrd="1" destOrd="0" presId="urn:microsoft.com/office/officeart/2005/8/layout/orgChart1"/>
    <dgm:cxn modelId="{9D40AAAC-0F20-48E4-B939-98AC2A1A0FC1}" type="presParOf" srcId="{DD698ECF-8C9B-4D7A-B535-D2262B01C82E}" destId="{69FABE90-6962-49D6-BB26-22FCD427C83D}" srcOrd="2" destOrd="0" presId="urn:microsoft.com/office/officeart/2005/8/layout/orgChart1"/>
    <dgm:cxn modelId="{23CE1E83-04ED-4343-B4CF-413A3E54827D}" type="presParOf" srcId="{F05A82AD-3D2C-46FC-B1B3-2B540FEF2A3F}" destId="{BE8F5B70-5E2F-4D3C-9F5E-762DCE62ED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36EA0-9A2D-4F32-B307-0CB2270BC005}">
      <dsp:nvSpPr>
        <dsp:cNvPr id="0" name=""/>
        <dsp:cNvSpPr/>
      </dsp:nvSpPr>
      <dsp:spPr>
        <a:xfrm>
          <a:off x="3943350" y="1364804"/>
          <a:ext cx="2789949" cy="509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947"/>
              </a:lnTo>
              <a:lnTo>
                <a:pt x="2789949" y="266947"/>
              </a:lnTo>
              <a:lnTo>
                <a:pt x="2789949" y="5090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BEDAC-EFBF-45BA-A45F-C9883FB86E80}">
      <dsp:nvSpPr>
        <dsp:cNvPr id="0" name=""/>
        <dsp:cNvSpPr/>
      </dsp:nvSpPr>
      <dsp:spPr>
        <a:xfrm>
          <a:off x="3897630" y="1364804"/>
          <a:ext cx="91440" cy="509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90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17BB4-D7C8-49BE-AEB0-94CD4FA82E6B}">
      <dsp:nvSpPr>
        <dsp:cNvPr id="0" name=""/>
        <dsp:cNvSpPr/>
      </dsp:nvSpPr>
      <dsp:spPr>
        <a:xfrm>
          <a:off x="1153400" y="1364804"/>
          <a:ext cx="2789949" cy="509050"/>
        </a:xfrm>
        <a:custGeom>
          <a:avLst/>
          <a:gdLst/>
          <a:ahLst/>
          <a:cxnLst/>
          <a:rect l="0" t="0" r="0" b="0"/>
          <a:pathLst>
            <a:path>
              <a:moveTo>
                <a:pt x="2789949" y="0"/>
              </a:moveTo>
              <a:lnTo>
                <a:pt x="2789949" y="266947"/>
              </a:lnTo>
              <a:lnTo>
                <a:pt x="0" y="266947"/>
              </a:lnTo>
              <a:lnTo>
                <a:pt x="0" y="5090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B71EF-6826-4102-AE39-D59F6A24D2A9}">
      <dsp:nvSpPr>
        <dsp:cNvPr id="0" name=""/>
        <dsp:cNvSpPr/>
      </dsp:nvSpPr>
      <dsp:spPr>
        <a:xfrm>
          <a:off x="2790478" y="211933"/>
          <a:ext cx="2305742" cy="1152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DYS</a:t>
          </a:r>
        </a:p>
      </dsp:txBody>
      <dsp:txXfrm>
        <a:off x="2790478" y="211933"/>
        <a:ext cx="2305742" cy="1152871"/>
      </dsp:txXfrm>
    </dsp:sp>
    <dsp:sp modelId="{7FDACC31-ACD7-4281-9F19-953F809CA552}">
      <dsp:nvSpPr>
        <dsp:cNvPr id="0" name=""/>
        <dsp:cNvSpPr/>
      </dsp:nvSpPr>
      <dsp:spPr>
        <a:xfrm>
          <a:off x="529" y="1873855"/>
          <a:ext cx="2305742" cy="1152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    REO	</a:t>
          </a:r>
        </a:p>
      </dsp:txBody>
      <dsp:txXfrm>
        <a:off x="529" y="1873855"/>
        <a:ext cx="2305742" cy="1152871"/>
      </dsp:txXfrm>
    </dsp:sp>
    <dsp:sp modelId="{CC9965A9-7D97-4916-9C08-2456F1DD5468}">
      <dsp:nvSpPr>
        <dsp:cNvPr id="0" name=""/>
        <dsp:cNvSpPr/>
      </dsp:nvSpPr>
      <dsp:spPr>
        <a:xfrm>
          <a:off x="2790478" y="1873855"/>
          <a:ext cx="2305742" cy="1152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YPP</a:t>
          </a:r>
        </a:p>
      </dsp:txBody>
      <dsp:txXfrm>
        <a:off x="2790478" y="1873855"/>
        <a:ext cx="2305742" cy="1152871"/>
      </dsp:txXfrm>
    </dsp:sp>
    <dsp:sp modelId="{501C0581-D23A-4D44-8C80-9DDA9771DE7A}">
      <dsp:nvSpPr>
        <dsp:cNvPr id="0" name=""/>
        <dsp:cNvSpPr/>
      </dsp:nvSpPr>
      <dsp:spPr>
        <a:xfrm>
          <a:off x="5580427" y="1873855"/>
          <a:ext cx="2305742" cy="1152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YB</a:t>
          </a:r>
        </a:p>
      </dsp:txBody>
      <dsp:txXfrm>
        <a:off x="5580427" y="1873855"/>
        <a:ext cx="2305742" cy="1152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7" tIns="47106" rIns="94217" bIns="4710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5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7" tIns="47106" rIns="94217" bIns="4710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7" tIns="47106" rIns="94217" bIns="471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7" tIns="47106" rIns="94217" bIns="4710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5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7" tIns="47106" rIns="94217" bIns="4710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013258C-65B7-41DE-A61E-076302EE3C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58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41838"/>
            <a:ext cx="5681980" cy="335280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6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153">
              <a:defRPr/>
            </a:pPr>
            <a:endParaRPr lang="en-US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74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39" y="4459528"/>
            <a:ext cx="6324599" cy="4806711"/>
          </a:xfrm>
        </p:spPr>
        <p:txBody>
          <a:bodyPr/>
          <a:lstStyle/>
          <a:p>
            <a:pPr defTabSz="942153"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66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153"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08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8"/>
            <a:ext cx="5681980" cy="4654311"/>
          </a:xfrm>
        </p:spPr>
        <p:txBody>
          <a:bodyPr/>
          <a:lstStyle/>
          <a:p>
            <a:pPr defTabSz="924725"/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29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8437" y="4306952"/>
            <a:ext cx="6629400" cy="4959288"/>
          </a:xfrm>
        </p:spPr>
        <p:txBody>
          <a:bodyPr/>
          <a:lstStyle/>
          <a:p>
            <a:pPr defTabSz="924725">
              <a:defRPr/>
            </a:pPr>
            <a:endParaRPr lang="en-US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149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74639" y="4459528"/>
            <a:ext cx="6629400" cy="4730511"/>
          </a:xfrm>
        </p:spPr>
        <p:txBody>
          <a:bodyPr/>
          <a:lstStyle/>
          <a:p>
            <a:pPr defTabSz="924725">
              <a:defRPr/>
            </a:pPr>
            <a:endParaRPr lang="en-US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5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8"/>
            <a:ext cx="5681980" cy="4806711"/>
          </a:xfrm>
          <a:prstGeom prst="rect">
            <a:avLst/>
          </a:prstGeom>
        </p:spPr>
        <p:txBody>
          <a:bodyPr/>
          <a:lstStyle/>
          <a:p>
            <a:pPr defTabSz="914313"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6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9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8"/>
            <a:ext cx="5681980" cy="4806711"/>
          </a:xfrm>
          <a:prstGeom prst="rect">
            <a:avLst/>
          </a:prstGeom>
        </p:spPr>
        <p:txBody>
          <a:bodyPr/>
          <a:lstStyle/>
          <a:p>
            <a:pPr defTabSz="914313"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6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16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6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7"/>
            <a:ext cx="5681980" cy="4730511"/>
          </a:xfrm>
          <a:prstGeom prst="rect">
            <a:avLst/>
          </a:prstGeom>
        </p:spPr>
        <p:txBody>
          <a:bodyPr/>
          <a:lstStyle/>
          <a:p>
            <a:pPr defTabSz="914313">
              <a:defRPr/>
            </a:pPr>
            <a:endParaRPr lang="en-US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6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58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317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BF999D-E56F-4772-B93D-EF52D47142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74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302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pPr defTabSz="914313"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6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867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2237" y="4224340"/>
            <a:ext cx="6858000" cy="5162508"/>
          </a:xfrm>
        </p:spPr>
        <p:txBody>
          <a:bodyPr/>
          <a:lstStyle/>
          <a:p>
            <a:pPr defTabSz="914313">
              <a:defRPr/>
            </a:pPr>
            <a:endParaRPr lang="en-US" sz="9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271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09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9">
              <a:defRPr/>
            </a:pPr>
            <a:endParaRPr lang="en-US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47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7"/>
            <a:ext cx="5681980" cy="4730511"/>
          </a:xfrm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987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37" y="4459529"/>
            <a:ext cx="6629399" cy="4806711"/>
          </a:xfrm>
        </p:spPr>
        <p:txBody>
          <a:bodyPr/>
          <a:lstStyle/>
          <a:p>
            <a:pPr eaLnBrk="1" hangingPunct="1"/>
            <a:endParaRPr lang="en-US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328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309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74637" y="4459526"/>
            <a:ext cx="6477000" cy="4806712"/>
          </a:xfrm>
        </p:spPr>
        <p:txBody>
          <a:bodyPr/>
          <a:lstStyle/>
          <a:p>
            <a:pPr defTabSz="924725">
              <a:defRPr/>
            </a:pPr>
            <a:endParaRPr lang="en-US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417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725">
              <a:defRPr/>
            </a:pPr>
            <a:endParaRPr lang="en-US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350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725">
              <a:defRPr/>
            </a:pPr>
            <a:endParaRPr lang="en-US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44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D6E441-55AE-49CA-9365-945AF4ADA5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5238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153"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285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153"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6354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153"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661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74639" y="4459527"/>
            <a:ext cx="6629400" cy="4806711"/>
          </a:xfrm>
        </p:spPr>
        <p:txBody>
          <a:bodyPr/>
          <a:lstStyle/>
          <a:p>
            <a:pPr defTabSz="942153">
              <a:defRPr/>
            </a:pPr>
            <a:endParaRPr lang="en-US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1718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153"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9483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79437" y="4459525"/>
            <a:ext cx="6096000" cy="4806712"/>
          </a:xfrm>
        </p:spPr>
        <p:txBody>
          <a:bodyPr/>
          <a:lstStyle/>
          <a:p>
            <a:pPr defTabSz="942153">
              <a:defRPr/>
            </a:pPr>
            <a:endParaRPr lang="en-US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2964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153">
              <a:defRPr/>
            </a:pPr>
            <a:endParaRPr lang="en-US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8261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03239" y="4459527"/>
            <a:ext cx="6324600" cy="4578111"/>
          </a:xfrm>
        </p:spPr>
        <p:txBody>
          <a:bodyPr/>
          <a:lstStyle/>
          <a:p>
            <a:pPr fontAlgn="base"/>
            <a:endParaRPr lang="en-US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0730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153">
              <a:defRPr/>
            </a:pPr>
            <a:endParaRPr lang="en-US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8261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153">
              <a:defRPr/>
            </a:pPr>
            <a:endParaRPr lang="en-US" sz="11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3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D6E441-55AE-49CA-9365-945AF4ADA5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344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153">
              <a:defRPr/>
            </a:pPr>
            <a:endParaRPr lang="en-US" sz="11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4910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42"/>
            <a:endParaRPr lang="en-US" sz="11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439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74637" y="4459526"/>
            <a:ext cx="6705600" cy="4224814"/>
          </a:xfrm>
        </p:spPr>
        <p:txBody>
          <a:bodyPr/>
          <a:lstStyle/>
          <a:p>
            <a:pPr marL="13942"/>
            <a:endParaRPr lang="en-US" sz="11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1874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153">
              <a:defRPr/>
            </a:pPr>
            <a:endParaRPr lang="en-US" sz="11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06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D6E441-55AE-49CA-9365-945AF4ADA5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457897"/>
          </a:xfrm>
        </p:spPr>
        <p:txBody>
          <a:bodyPr/>
          <a:lstStyle/>
          <a:p>
            <a:endParaRPr lang="en-US" b="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57">
              <a:defRPr/>
            </a:pPr>
            <a:fld id="{056FBFDB-C426-4434-9683-C77164F178CC}" type="slidenum">
              <a:rPr lang="en-US">
                <a:solidFill>
                  <a:srgbClr val="000000"/>
                </a:solidFill>
              </a:rPr>
              <a:pPr defTabSz="914357"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36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8"/>
            <a:ext cx="5681980" cy="4654311"/>
          </a:xfrm>
        </p:spPr>
        <p:txBody>
          <a:bodyPr/>
          <a:lstStyle/>
          <a:p>
            <a:pPr eaLnBrk="1" hangingPunct="1"/>
            <a:endParaRPr lang="en-US" sz="11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17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71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153">
              <a:defRPr/>
            </a:pPr>
            <a:endParaRPr lang="en-US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8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F14A40D-2925-4B40-81E3-D6E43FDD787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0645E-B838-43D8-A841-C8CBF76A1FA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D0755-7CEE-4B20-812A-87CB9DF08CC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77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41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46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02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78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419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874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1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446D1-883B-4BD7-87B5-ADA8B2ACC1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49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73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33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A460D-A51B-266C-69BF-B37901AF9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17DD9-E3EA-B1AD-D2F1-471519121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BBE82-2F7B-AF7E-9E53-CC794894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575F-6684-4204-BCF5-76B87F9220BB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4CBCE-32A2-B221-88A5-5931A927E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F2D7D-5934-B82B-B6A4-E6104191E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A908-2DC6-4FA0-A392-FCB9A775AB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74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3C82C-B57C-EA73-DD35-BA49FC7BA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D1D70-944B-6F17-505A-0DD1F5D65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A3DBC-157E-29D5-23E8-9B9B2E33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575F-6684-4204-BCF5-76B87F9220BB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85975-8552-2138-B3F4-BA208D8DA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955E0-A715-93E3-B21E-49DCA4B0C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A908-2DC6-4FA0-A392-FCB9A775AB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990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09BD-094E-606A-3802-CFA30C059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62788-CCFB-49B2-F82A-EB88E123C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3EC51-6071-D09B-3681-A7A32BF9A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575F-6684-4204-BCF5-76B87F9220BB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A66FD-B245-528E-1ABA-3308D7EFF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F5C6B-A44C-E41A-1EAF-021F742D3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A908-2DC6-4FA0-A392-FCB9A775AB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7645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E99B3-DF5A-4276-E693-082523D4A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33B7F-FD2D-9AC4-6F17-7F735202F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64A981-12E2-A946-FDF8-2E7F33FAD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68FD4-8DFE-2891-53FF-13455E1E5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575F-6684-4204-BCF5-76B87F9220BB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2D000-1AB7-4393-B654-CEA233B19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939C4-6A8A-1CB8-E22D-749F36684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A908-2DC6-4FA0-A392-FCB9A775AB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08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1F9DD-C781-07B7-3B4D-B07B37D61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56AD5-0AF8-8BAA-66AF-1A6E9BC16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5857E3-1F61-CEAD-A696-B5A34C460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200C48-3D27-F6BE-3B01-35A9E2C7EA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6EFC35-6857-3747-FCBF-80B49F97A1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86811D-E9B7-DDCC-4E2A-5E628CF2D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575F-6684-4204-BCF5-76B87F9220BB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F77CF7-7A0F-7C6D-428D-B81DCA75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2E7CB3-2BB0-FA82-AC4E-31730A40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A908-2DC6-4FA0-A392-FCB9A775AB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E0C1B-FBAF-E92D-4438-BD351AA36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B2778A-2E90-BF6E-07A4-182EA8D8B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575F-6684-4204-BCF5-76B87F9220BB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2D0B82-A38E-227A-DB54-982EA471F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E2AB9-7814-8BE6-DB52-BC6A2F290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A908-2DC6-4FA0-A392-FCB9A775AB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854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F81B64-A8EC-46AD-848E-9E9A8E90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575F-6684-4204-BCF5-76B87F9220BB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303C9-117F-26D1-E91C-7A2C255D8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94C99-1C7B-5868-89B3-52303527E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A908-2DC6-4FA0-A392-FCB9A775AB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7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EC07B-8437-48C3-9128-C1E3EF18ADB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95592-D9EA-A2FF-0979-FE73C638F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584B3-BCCC-0085-0ADA-3000B2359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F99DE-E4A7-7877-573E-0967E3F80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00240-963E-0AA1-7B1D-5B6FF63A8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575F-6684-4204-BCF5-76B87F9220BB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16A80-C7CC-CB6C-76AA-17AE8C77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69D2D-BA45-FBC3-556B-3E091711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A908-2DC6-4FA0-A392-FCB9A775AB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06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4D226-5367-129B-46DC-35413E9C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21223B-8E5A-C0E4-31C0-31DBB5D2F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505CD0-AE1D-5126-4C7F-57879CCAD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52FBC-24CB-1C76-1EAB-05B475550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575F-6684-4204-BCF5-76B87F9220BB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D24670-5092-ECB5-6B36-10B632C9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FA90D-03CC-8403-FB63-8E26BB432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A908-2DC6-4FA0-A392-FCB9A775AB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621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B4BB-3FA7-84B9-A655-698533225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16C8A-3A51-DFE5-BF6E-11D086C99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5E22B-EB01-E4CB-BD7F-5C699BADD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575F-6684-4204-BCF5-76B87F9220BB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EE5B5-C650-7DBC-1788-0C186AC4E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DF904-CE7A-8698-226F-23A80CB72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A908-2DC6-4FA0-A392-FCB9A775AB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580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F953F0-E62F-8B79-264A-F7505BC2D9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53537-15F9-849A-40CF-3FCE308DE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12293-553C-5519-1F97-65CDA3E6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575F-6684-4204-BCF5-76B87F9220BB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52215-81CC-0270-D6CC-F824B17A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72E38-18A8-C824-67AD-4A4AF4CA1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A908-2DC6-4FA0-A392-FCB9A775AB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0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B11D4-760D-47D5-B167-E14F3E5EDC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904E2-9810-4021-A829-BB5D49872E3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E6E2A-3275-4F58-903E-DF72E3C719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F95AA-AC99-474D-9C49-B9CBC4AC38A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9482D-0F64-4AA8-85DE-CD892C9C5D8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4D89B-EA82-462F-8538-B624A5754DF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6116B7D-A480-4E22-945D-B9FD0746EBE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Ø"/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7E028-7047-4966-9DCE-896815D069D7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2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D6F97F-297F-2DB1-2409-D6AFAFA61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A5F5A-B819-32FB-EB85-70E8386F2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5321E-77C7-5602-206B-FE77289C1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8575F-6684-4204-BCF5-76B87F9220BB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15347-26F5-4F87-0900-F945276355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A2675-7DBC-1DA5-8476-F69CC36BF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9A908-2DC6-4FA0-A392-FCB9A775AB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8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eronestop.org/LocalHelp/service-locator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h.workforcegps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eminger.maisha@dol.g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mailto:Julie.Remington@state.mn.us" TargetMode="External"/><Relationship Id="rId4" Type="http://schemas.openxmlformats.org/officeDocument/2006/relationships/hyperlink" Target="mailto:Patricia.dahlman@state.mn.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of a young person looking at a computer screen with the GetMyFuture website displayed.">
            <a:extLst>
              <a:ext uri="{FF2B5EF4-FFF2-40B4-BE49-F238E27FC236}">
                <a16:creationId xmlns:a16="http://schemas.microsoft.com/office/drawing/2014/main" id="{02EF955A-33A9-4DFE-B000-A8FBF6193A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r="2819"/>
          <a:stretch/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721588-2514-4A29-BB35-714A19DD4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1600"/>
            <a:ext cx="9144000" cy="1654512"/>
          </a:xfrm>
          <a:prstGeom prst="rect">
            <a:avLst/>
          </a:prstGeom>
        </p:spPr>
      </p:pic>
      <p:sp>
        <p:nvSpPr>
          <p:cNvPr id="18" name="Text Box 13">
            <a:extLst>
              <a:ext uri="{FF2B5EF4-FFF2-40B4-BE49-F238E27FC236}">
                <a16:creationId xmlns:a16="http://schemas.microsoft.com/office/drawing/2014/main" id="{CC891E9A-8764-4CFE-A73E-A387E23ABE19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819400" y="5440680"/>
            <a:ext cx="6172200" cy="52322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+mn-cs"/>
              </a:rPr>
              <a:t>CareerOneStop Tools for Youth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 descr="A picture containing the logo for WorkforceGPS">
            <a:extLst>
              <a:ext uri="{FF2B5EF4-FFF2-40B4-BE49-F238E27FC236}">
                <a16:creationId xmlns:a16="http://schemas.microsoft.com/office/drawing/2014/main" id="{E140958A-DF1F-41DD-9DCF-55D94520E2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39576"/>
            <a:ext cx="1534741" cy="51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76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736725"/>
          </a:xfrm>
        </p:spPr>
        <p:txBody>
          <a:bodyPr/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pic>
        <p:nvPicPr>
          <p:cNvPr id="3" name="Picture 2" descr="A picture of the WorkforceGPS logo">
            <a:extLst>
              <a:ext uri="{FF2B5EF4-FFF2-40B4-BE49-F238E27FC236}">
                <a16:creationId xmlns:a16="http://schemas.microsoft.com/office/drawing/2014/main" id="{608429D3-D74F-AE67-6025-36014540BC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19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736725"/>
          </a:xfrm>
        </p:spPr>
        <p:txBody>
          <a:bodyPr/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Screenshots</a:t>
            </a:r>
          </a:p>
        </p:txBody>
      </p:sp>
      <p:pic>
        <p:nvPicPr>
          <p:cNvPr id="3" name="Picture 2" descr="A picture of the WorkforceGPS logo">
            <a:extLst>
              <a:ext uri="{FF2B5EF4-FFF2-40B4-BE49-F238E27FC236}">
                <a16:creationId xmlns:a16="http://schemas.microsoft.com/office/drawing/2014/main" id="{FB34BFCE-A2BC-50E9-8154-8F0AF2BE5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06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GetMyFuture</a:t>
            </a:r>
          </a:p>
        </p:txBody>
      </p:sp>
      <p:pic>
        <p:nvPicPr>
          <p:cNvPr id="4" name="Picture 3" descr="A picture of the WorkforceGPS logo">
            <a:extLst>
              <a:ext uri="{FF2B5EF4-FFF2-40B4-BE49-F238E27FC236}">
                <a16:creationId xmlns:a16="http://schemas.microsoft.com/office/drawing/2014/main" id="{3B39E14B-BCA3-73D3-FBD9-52FDB0F8C2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5" name="Picture 4" descr="Screenshot from the GetMyFuture homepage. Shows six boxes with an image of a young adult in each box. Main navigation on this page includes Explore Careers, Education, Employment, Find Support, and Toolkit.">
            <a:extLst>
              <a:ext uri="{FF2B5EF4-FFF2-40B4-BE49-F238E27FC236}">
                <a16:creationId xmlns:a16="http://schemas.microsoft.com/office/drawing/2014/main" id="{B630531C-4069-FFEE-A136-1DBE02E87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39" y="1143000"/>
            <a:ext cx="6248322" cy="5026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2484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Careers</a:t>
            </a:r>
          </a:p>
        </p:txBody>
      </p:sp>
      <p:pic>
        <p:nvPicPr>
          <p:cNvPr id="4" name="Picture 3" descr="A picture of the WorkforceGPS logo">
            <a:extLst>
              <a:ext uri="{FF2B5EF4-FFF2-40B4-BE49-F238E27FC236}">
                <a16:creationId xmlns:a16="http://schemas.microsoft.com/office/drawing/2014/main" id="{EA2AACFA-76A4-FADC-3836-08E7561D2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8" name="Picture 7" descr="Screenshot of the Explore Careers landing page on the GetMyFuture website.">
            <a:extLst>
              <a:ext uri="{FF2B5EF4-FFF2-40B4-BE49-F238E27FC236}">
                <a16:creationId xmlns:a16="http://schemas.microsoft.com/office/drawing/2014/main" id="{DE2E7C0D-53E1-8FC9-EBE0-78555F79C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143000"/>
            <a:ext cx="5448580" cy="5302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1469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B07FB-8AE2-4276-9E78-3011C4864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Interest Assessment</a:t>
            </a:r>
          </a:p>
        </p:txBody>
      </p:sp>
      <p:pic>
        <p:nvPicPr>
          <p:cNvPr id="4" name="Picture 3" descr="A picture of the WorkforceGPS logo">
            <a:extLst>
              <a:ext uri="{FF2B5EF4-FFF2-40B4-BE49-F238E27FC236}">
                <a16:creationId xmlns:a16="http://schemas.microsoft.com/office/drawing/2014/main" id="{DCC27B07-94AB-F247-966D-3FC06859A0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5" name="Picture 4" descr="Screenshot of the Interest Assessment tool on the GetMyFuture website. Shows 10 activity statements and columns to rank yor interest level for each activity.">
            <a:extLst>
              <a:ext uri="{FF2B5EF4-FFF2-40B4-BE49-F238E27FC236}">
                <a16:creationId xmlns:a16="http://schemas.microsoft.com/office/drawing/2014/main" id="{244C1471-388A-412E-48C3-93A9BD1EE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333" y="1173480"/>
            <a:ext cx="6477333" cy="4991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6329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B07FB-8AE2-4276-9E78-3011C4864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Interest Assessment Results</a:t>
            </a:r>
          </a:p>
        </p:txBody>
      </p:sp>
      <p:pic>
        <p:nvPicPr>
          <p:cNvPr id="4" name="Picture 3" descr="A picture of the WorkforceGPS logo">
            <a:extLst>
              <a:ext uri="{FF2B5EF4-FFF2-40B4-BE49-F238E27FC236}">
                <a16:creationId xmlns:a16="http://schemas.microsoft.com/office/drawing/2014/main" id="{DCC27B07-94AB-F247-966D-3FC06859A0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5" name="Picture 4" descr="Screenshot of the Interest Assessment tools results. Career matches are presented in a table with employment outlook, hourly wages, and typical education required.">
            <a:extLst>
              <a:ext uri="{FF2B5EF4-FFF2-40B4-BE49-F238E27FC236}">
                <a16:creationId xmlns:a16="http://schemas.microsoft.com/office/drawing/2014/main" id="{53E1651A-7DDA-B30F-9BD7-6034D94AD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384" y="1219200"/>
            <a:ext cx="6439231" cy="4769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9830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B07FB-8AE2-4276-9E78-3011C4864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Your Interests</a:t>
            </a:r>
          </a:p>
        </p:txBody>
      </p:sp>
      <p:pic>
        <p:nvPicPr>
          <p:cNvPr id="4" name="Picture 3" descr="A picture of the WorkforceGPS logo">
            <a:extLst>
              <a:ext uri="{FF2B5EF4-FFF2-40B4-BE49-F238E27FC236}">
                <a16:creationId xmlns:a16="http://schemas.microsoft.com/office/drawing/2014/main" id="{DCC27B07-94AB-F247-966D-3FC06859A0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6" name="Picture 5" descr="Screenshot of the Your Interests section of the Interest Assessment on the GetMyFuture website. Shows individual scores for each of the 6 interest areas: Realistic, Investigative, Artistic, Social, Enterprising, and Conventional.">
            <a:extLst>
              <a:ext uri="{FF2B5EF4-FFF2-40B4-BE49-F238E27FC236}">
                <a16:creationId xmlns:a16="http://schemas.microsoft.com/office/drawing/2014/main" id="{BC0AE684-8236-67BA-778A-1CF690492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111" y="1222400"/>
            <a:ext cx="5397777" cy="5143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2999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B626-4F66-4EB5-9E46-5F6936ED0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Work Values Matcher</a:t>
            </a:r>
          </a:p>
        </p:txBody>
      </p:sp>
      <p:pic>
        <p:nvPicPr>
          <p:cNvPr id="5" name="Picture 4" descr="A picture containing the logo for WorkforceGPS">
            <a:extLst>
              <a:ext uri="{FF2B5EF4-FFF2-40B4-BE49-F238E27FC236}">
                <a16:creationId xmlns:a16="http://schemas.microsoft.com/office/drawing/2014/main" id="{1CFE13C2-00E6-48F9-AC23-4863EFED66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4" name="Picture 3" descr="Screenshot from the landing page of the Work Values Matcher assessment on the GetMyFuture website.">
            <a:extLst>
              <a:ext uri="{FF2B5EF4-FFF2-40B4-BE49-F238E27FC236}">
                <a16:creationId xmlns:a16="http://schemas.microsoft.com/office/drawing/2014/main" id="{F9379763-0614-F5F6-DB22-F11AA4EE5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20" y="1433468"/>
            <a:ext cx="7573359" cy="3991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9241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B626-4F66-4EB5-9E46-5F6936ED0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Work Values Matcher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pic>
        <p:nvPicPr>
          <p:cNvPr id="4" name="Picture 3" descr="Screenshot of the Work Values Matcher tool showing the first card and columns to mark is most, more, somewhat, less, or least valued.">
            <a:extLst>
              <a:ext uri="{FF2B5EF4-FFF2-40B4-BE49-F238E27FC236}">
                <a16:creationId xmlns:a16="http://schemas.microsoft.com/office/drawing/2014/main" id="{21AA69FD-D6A2-4087-BC71-7107F5EE6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581" y="1143000"/>
            <a:ext cx="6913649" cy="5151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picture containing the logo for WorkforceGPS">
            <a:extLst>
              <a:ext uri="{FF2B5EF4-FFF2-40B4-BE49-F238E27FC236}">
                <a16:creationId xmlns:a16="http://schemas.microsoft.com/office/drawing/2014/main" id="{09BC2288-E0A9-49E3-8CF0-DE6D72E6EE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29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537BA-D000-4188-9FC9-FEB03368C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Values Matcher Results</a:t>
            </a:r>
          </a:p>
        </p:txBody>
      </p:sp>
      <p:pic>
        <p:nvPicPr>
          <p:cNvPr id="6" name="Picture 5" descr="A picture containing the logo for WorkforceGPS">
            <a:extLst>
              <a:ext uri="{FF2B5EF4-FFF2-40B4-BE49-F238E27FC236}">
                <a16:creationId xmlns:a16="http://schemas.microsoft.com/office/drawing/2014/main" id="{7A877056-BE24-4A6E-BFFD-9FA33CFAC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4" name="Picture 3" descr="Screenshot from the Work Values Matcher assessment results on the GetMyFuture website. Results are displayed in a chart with scores for each of the work values: Achievement, Support, Relationships, Recognition, Working Conditions, and Independence.">
            <a:extLst>
              <a:ext uri="{FF2B5EF4-FFF2-40B4-BE49-F238E27FC236}">
                <a16:creationId xmlns:a16="http://schemas.microsoft.com/office/drawing/2014/main" id="{0645FEA2-9DDF-DCC6-543D-272DF23B0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209" y="1143000"/>
            <a:ext cx="6445581" cy="4934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140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C658C4-EA6F-28BF-628C-752F96A89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Division of Youth Services (DYS)</a:t>
            </a:r>
          </a:p>
        </p:txBody>
      </p:sp>
      <p:graphicFrame>
        <p:nvGraphicFramePr>
          <p:cNvPr id="6" name="Content Placeholder 5" descr="mage of a hierarchy with Division of Youth Services at the top. Offices reporting up into the Division of Youth Services includes Reentry Employment Opportunities, YPP, and YouthBuild.">
            <a:extLst>
              <a:ext uri="{FF2B5EF4-FFF2-40B4-BE49-F238E27FC236}">
                <a16:creationId xmlns:a16="http://schemas.microsoft.com/office/drawing/2014/main" id="{4EFF66FF-00F8-E884-3F60-E4C92FE4F2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10262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picture of the WorkforceGPS logo">
            <a:extLst>
              <a:ext uri="{FF2B5EF4-FFF2-40B4-BE49-F238E27FC236}">
                <a16:creationId xmlns:a16="http://schemas.microsoft.com/office/drawing/2014/main" id="{3B8C7308-2491-8001-2478-BD499CD2AA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88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D4D34-38AB-4D46-94BE-425B0F05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7813"/>
            <a:ext cx="8382000" cy="865187"/>
          </a:xfrm>
        </p:spPr>
        <p:txBody>
          <a:bodyPr/>
          <a:lstStyle/>
          <a:p>
            <a:r>
              <a:rPr lang="en-US" dirty="0"/>
              <a:t>Work Values Matcher Value Description</a:t>
            </a:r>
          </a:p>
        </p:txBody>
      </p:sp>
      <p:pic>
        <p:nvPicPr>
          <p:cNvPr id="6" name="Picture 5" descr="A picture containing the logo for WorkforceGPS">
            <a:extLst>
              <a:ext uri="{FF2B5EF4-FFF2-40B4-BE49-F238E27FC236}">
                <a16:creationId xmlns:a16="http://schemas.microsoft.com/office/drawing/2014/main" id="{7C774484-2556-4E64-9B4D-DCDF6C6210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8" name="Picture 7" descr="Screenshot of the Work Values Matcher value description page. Example shown is for the value Achievement.">
            <a:extLst>
              <a:ext uri="{FF2B5EF4-FFF2-40B4-BE49-F238E27FC236}">
                <a16:creationId xmlns:a16="http://schemas.microsoft.com/office/drawing/2014/main" id="{DC53B8BB-75C8-FFF7-10AB-5D3278542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384" y="1178560"/>
            <a:ext cx="6439231" cy="4756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1939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C4A87-129E-427C-B539-C6752D3C2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Values Matcher Career List</a:t>
            </a:r>
          </a:p>
        </p:txBody>
      </p:sp>
      <p:pic>
        <p:nvPicPr>
          <p:cNvPr id="6" name="Picture 5" descr="A picture containing the logo for WorkforceGPS">
            <a:extLst>
              <a:ext uri="{FF2B5EF4-FFF2-40B4-BE49-F238E27FC236}">
                <a16:creationId xmlns:a16="http://schemas.microsoft.com/office/drawing/2014/main" id="{03B59E2A-79D4-490F-9CEF-482405D35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8" name="Picture 7" descr="Screenshot of the career list page for the Work Values Matcher assessment on the GetMyFuture website.">
            <a:extLst>
              <a:ext uri="{FF2B5EF4-FFF2-40B4-BE49-F238E27FC236}">
                <a16:creationId xmlns:a16="http://schemas.microsoft.com/office/drawing/2014/main" id="{DAA69792-210E-1D4F-A0E3-C2D81A2B6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209" y="1295400"/>
            <a:ext cx="6445581" cy="4451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638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4D1F-E5E7-4F3D-957D-11E33104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Occupation Profile </a:t>
            </a:r>
          </a:p>
        </p:txBody>
      </p:sp>
      <p:pic>
        <p:nvPicPr>
          <p:cNvPr id="3" name="Picture 2" descr="A picture of the WorkforceGPS logo">
            <a:extLst>
              <a:ext uri="{FF2B5EF4-FFF2-40B4-BE49-F238E27FC236}">
                <a16:creationId xmlns:a16="http://schemas.microsoft.com/office/drawing/2014/main" id="{66C583CC-1B5E-781C-306A-3E6B81C7A6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5" name="Picture 4" descr="Screenshot of the Occupation Profile for Detectives and Criminal Investigators on the GetMyFuture website. Includes sections for what they do on the job and alternative job titles.">
            <a:extLst>
              <a:ext uri="{FF2B5EF4-FFF2-40B4-BE49-F238E27FC236}">
                <a16:creationId xmlns:a16="http://schemas.microsoft.com/office/drawing/2014/main" id="{A8D656E2-EB85-1314-FF7D-828255489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295400"/>
            <a:ext cx="5385077" cy="4769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continuation of the screenshot from the Detectives and Criminal Investigators Occupation Profile from the GetMyFuture website. Cards shown include a career video and how much the occupation pays.">
            <a:extLst>
              <a:ext uri="{FF2B5EF4-FFF2-40B4-BE49-F238E27FC236}">
                <a16:creationId xmlns:a16="http://schemas.microsoft.com/office/drawing/2014/main" id="{39D475C8-7C2E-57DD-F395-7CD16EAC2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000" y="1273173"/>
            <a:ext cx="2914800" cy="4813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9320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4D1F-E5E7-4F3D-957D-11E33104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Career Cluster / Industry Videos</a:t>
            </a:r>
          </a:p>
        </p:txBody>
      </p:sp>
      <p:pic>
        <p:nvPicPr>
          <p:cNvPr id="3" name="Picture 2" descr="A picture of the WorkforceGPS logo">
            <a:extLst>
              <a:ext uri="{FF2B5EF4-FFF2-40B4-BE49-F238E27FC236}">
                <a16:creationId xmlns:a16="http://schemas.microsoft.com/office/drawing/2014/main" id="{66C583CC-1B5E-781C-306A-3E6B81C7A6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5" name="Picture 4" descr="Screenshot of the Career cluster and industry video page on the GetMyFuture website. Video linked on this page is the Business Management and Administration Overview video.">
            <a:extLst>
              <a:ext uri="{FF2B5EF4-FFF2-40B4-BE49-F238E27FC236}">
                <a16:creationId xmlns:a16="http://schemas.microsoft.com/office/drawing/2014/main" id="{1DD9B01F-39BA-49F5-B5AB-7A5B201A1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1334548"/>
            <a:ext cx="6172200" cy="4874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1290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32DA3-5229-4557-8B10-F3C248C2E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</p:txBody>
      </p:sp>
      <p:pic>
        <p:nvPicPr>
          <p:cNvPr id="7" name="Picture 6" descr="A picture of the WorkforceGPS logo">
            <a:extLst>
              <a:ext uri="{FF2B5EF4-FFF2-40B4-BE49-F238E27FC236}">
                <a16:creationId xmlns:a16="http://schemas.microsoft.com/office/drawing/2014/main" id="{BC7CFA67-F482-7009-3A07-9452080B20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4" name="Picture 3" descr="Screenshot of the Education landing page on the GetMyFuture website.">
            <a:extLst>
              <a:ext uri="{FF2B5EF4-FFF2-40B4-BE49-F238E27FC236}">
                <a16:creationId xmlns:a16="http://schemas.microsoft.com/office/drawing/2014/main" id="{087C459C-F2BB-E1CD-2042-11F5FB235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384" y="1158240"/>
            <a:ext cx="6439231" cy="486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9703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4D1F-E5E7-4F3D-957D-11E33104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Local Training Finder</a:t>
            </a:r>
          </a:p>
        </p:txBody>
      </p:sp>
      <p:pic>
        <p:nvPicPr>
          <p:cNvPr id="3" name="Picture 2" descr="A picture of the WorkforceGPS logo">
            <a:extLst>
              <a:ext uri="{FF2B5EF4-FFF2-40B4-BE49-F238E27FC236}">
                <a16:creationId xmlns:a16="http://schemas.microsoft.com/office/drawing/2014/main" id="{66C583CC-1B5E-781C-306A-3E6B81C7A6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6" name="Picture 5" descr="Screenshot of the Local Training Finder tool on the GetMyFuture website. Page displays training programs related to web design in Seattle, Washington.">
            <a:extLst>
              <a:ext uri="{FF2B5EF4-FFF2-40B4-BE49-F238E27FC236}">
                <a16:creationId xmlns:a16="http://schemas.microsoft.com/office/drawing/2014/main" id="{FD8AF456-5099-4750-37DA-4CD698315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401877"/>
            <a:ext cx="5943600" cy="481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8650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B07FB-8AE2-4276-9E78-3011C4864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Scholarship Finder</a:t>
            </a:r>
          </a:p>
        </p:txBody>
      </p:sp>
      <p:pic>
        <p:nvPicPr>
          <p:cNvPr id="3" name="Picture 2" descr="A picture of the WorkforceGPS logo">
            <a:extLst>
              <a:ext uri="{FF2B5EF4-FFF2-40B4-BE49-F238E27FC236}">
                <a16:creationId xmlns:a16="http://schemas.microsoft.com/office/drawing/2014/main" id="{2A46977D-43A0-E4CE-2B5A-0765F3E1BF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5" name="Picture 4" descr="Screenshot shows the Scholarship Finder tool results page on the GetMyFuture website. Page shows more than 9,000 awards available to search.">
            <a:extLst>
              <a:ext uri="{FF2B5EF4-FFF2-40B4-BE49-F238E27FC236}">
                <a16:creationId xmlns:a16="http://schemas.microsoft.com/office/drawing/2014/main" id="{A4685E74-0D1E-A954-D2F0-CD3923509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983" y="1143000"/>
            <a:ext cx="6490034" cy="4877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5368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B07FB-8AE2-4276-9E78-3011C4864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Scholarship Detail</a:t>
            </a:r>
          </a:p>
        </p:txBody>
      </p:sp>
      <p:pic>
        <p:nvPicPr>
          <p:cNvPr id="4" name="Picture 3" descr="A picture of the WorkforceGPS logo">
            <a:extLst>
              <a:ext uri="{FF2B5EF4-FFF2-40B4-BE49-F238E27FC236}">
                <a16:creationId xmlns:a16="http://schemas.microsoft.com/office/drawing/2014/main" id="{59E31BA2-5C31-8E26-18A7-690F868F4B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5" name="Picture 4" descr="Screenshot of a scholarship detail page from the Scholarship Finder tool on the GetMyFuture website. Details include organization details, qualifications, award level, and duration of the award.">
            <a:extLst>
              <a:ext uri="{FF2B5EF4-FFF2-40B4-BE49-F238E27FC236}">
                <a16:creationId xmlns:a16="http://schemas.microsoft.com/office/drawing/2014/main" id="{57DD7037-885D-9B47-E441-2CAC97DF7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219200"/>
            <a:ext cx="6451932" cy="4838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4911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 Finder</a:t>
            </a:r>
          </a:p>
        </p:txBody>
      </p:sp>
      <p:pic>
        <p:nvPicPr>
          <p:cNvPr id="4" name="Picture 3" descr="A picture of the WorkforceGPS logo">
            <a:extLst>
              <a:ext uri="{FF2B5EF4-FFF2-40B4-BE49-F238E27FC236}">
                <a16:creationId xmlns:a16="http://schemas.microsoft.com/office/drawing/2014/main" id="{9F8260CD-56F1-5CA3-80C5-9859077273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5" name="Picture 4" descr="Screenshot of the Certification Finder tool on the GetMyFuture website. Page displays certifications related to phlebotomist.">
            <a:extLst>
              <a:ext uri="{FF2B5EF4-FFF2-40B4-BE49-F238E27FC236}">
                <a16:creationId xmlns:a16="http://schemas.microsoft.com/office/drawing/2014/main" id="{B9798CE8-3C07-9065-4656-11CB2DB95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524000"/>
            <a:ext cx="5855001" cy="4165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7511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 Finder Detail Page</a:t>
            </a:r>
          </a:p>
        </p:txBody>
      </p:sp>
      <p:pic>
        <p:nvPicPr>
          <p:cNvPr id="4" name="Picture 3" descr="A picture of the WorkforceGPS logo">
            <a:extLst>
              <a:ext uri="{FF2B5EF4-FFF2-40B4-BE49-F238E27FC236}">
                <a16:creationId xmlns:a16="http://schemas.microsoft.com/office/drawing/2014/main" id="{6A93F993-6AF2-4659-6C3B-B781B5BC23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6" name="Picture 5" descr="Screenshot of the certification detail page from the Certification Finder tool on the GetMyFuture website. Details include exam and continuing education requirements.">
            <a:extLst>
              <a:ext uri="{FF2B5EF4-FFF2-40B4-BE49-F238E27FC236}">
                <a16:creationId xmlns:a16="http://schemas.microsoft.com/office/drawing/2014/main" id="{9E1C7F2D-A5F2-7EE5-E0E6-2257F1731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676310"/>
            <a:ext cx="5867702" cy="3505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3733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Oversight and Funding of </a:t>
            </a:r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WIOA Formula Activities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174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71601" y="2157920"/>
            <a:ext cx="4914004" cy="2853422"/>
            <a:chOff x="1995" y="3636"/>
            <a:chExt cx="7404" cy="7428"/>
          </a:xfrm>
        </p:grpSpPr>
        <p:sp>
          <p:nvSpPr>
            <p:cNvPr id="7184" name="AutoShape 7"/>
            <p:cNvSpPr>
              <a:spLocks noChangeAspect="1" noChangeArrowheads="1"/>
            </p:cNvSpPr>
            <p:nvPr/>
          </p:nvSpPr>
          <p:spPr bwMode="auto">
            <a:xfrm>
              <a:off x="1995" y="3636"/>
              <a:ext cx="7404" cy="7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endParaRPr lang="en-US" sz="1350" dirty="0">
                <a:solidFill>
                  <a:srgbClr val="000000"/>
                </a:solidFill>
              </a:endParaRPr>
            </a:p>
          </p:txBody>
        </p:sp>
        <p:grpSp>
          <p:nvGrpSpPr>
            <p:cNvPr id="7185" name="Group 8"/>
            <p:cNvGrpSpPr>
              <a:grpSpLocks/>
            </p:cNvGrpSpPr>
            <p:nvPr/>
          </p:nvGrpSpPr>
          <p:grpSpPr bwMode="auto">
            <a:xfrm>
              <a:off x="1995" y="4148"/>
              <a:ext cx="7280" cy="6916"/>
              <a:chOff x="1995" y="3647"/>
              <a:chExt cx="7281" cy="6917"/>
            </a:xfrm>
          </p:grpSpPr>
          <p:grpSp>
            <p:nvGrpSpPr>
              <p:cNvPr id="7186" name="Group 9"/>
              <p:cNvGrpSpPr>
                <a:grpSpLocks/>
              </p:cNvGrpSpPr>
              <p:nvPr/>
            </p:nvGrpSpPr>
            <p:grpSpPr bwMode="auto">
              <a:xfrm>
                <a:off x="1995" y="3647"/>
                <a:ext cx="7281" cy="6917"/>
                <a:chOff x="1995" y="3647"/>
                <a:chExt cx="7281" cy="6917"/>
              </a:xfrm>
            </p:grpSpPr>
            <p:sp>
              <p:nvSpPr>
                <p:cNvPr id="7188" name="Rectangle 10"/>
                <p:cNvSpPr>
                  <a:spLocks noChangeArrowheads="1"/>
                </p:cNvSpPr>
                <p:nvPr/>
              </p:nvSpPr>
              <p:spPr bwMode="auto">
                <a:xfrm>
                  <a:off x="1995" y="3647"/>
                  <a:ext cx="3883" cy="1639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22239" tIns="11119" rIns="22239" bIns="11119" anchor="ctr"/>
                <a:lstStyle/>
                <a:p>
                  <a:pPr algn="ctr" defTabSz="685800"/>
                  <a:endParaRPr lang="en-US" sz="13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8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68" y="4016"/>
                  <a:ext cx="2727" cy="12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22239" tIns="11119" rIns="22239" bIns="11119"/>
                <a:lstStyle/>
                <a:p>
                  <a:pPr algn="ctr" defTabSz="685800"/>
                  <a:r>
                    <a:rPr lang="en-US" sz="1350" b="1" dirty="0">
                      <a:solidFill>
                        <a:srgbClr val="FFFFFF"/>
                      </a:solidFill>
                      <a:latin typeface="Cambria" pitchFamily="18" charset="0"/>
                    </a:rPr>
                    <a:t>U.S. Department </a:t>
                  </a:r>
                </a:p>
                <a:p>
                  <a:pPr algn="ctr" defTabSz="685800"/>
                  <a:r>
                    <a:rPr lang="en-US" sz="1350" b="1" dirty="0">
                      <a:solidFill>
                        <a:srgbClr val="FFFFFF"/>
                      </a:solidFill>
                      <a:latin typeface="Cambria" pitchFamily="18" charset="0"/>
                    </a:rPr>
                    <a:t>of Labor</a:t>
                  </a:r>
                </a:p>
              </p:txBody>
            </p:sp>
            <p:sp>
              <p:nvSpPr>
                <p:cNvPr id="7190" name="Rectangle 12"/>
                <p:cNvSpPr>
                  <a:spLocks noChangeArrowheads="1"/>
                </p:cNvSpPr>
                <p:nvPr/>
              </p:nvSpPr>
              <p:spPr bwMode="auto">
                <a:xfrm>
                  <a:off x="3164" y="5404"/>
                  <a:ext cx="3928" cy="1639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22239" tIns="11119" rIns="22239" bIns="11119" anchor="ctr"/>
                <a:lstStyle/>
                <a:p>
                  <a:pPr algn="ctr" defTabSz="685800"/>
                  <a:endParaRPr lang="en-US" sz="13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91" name="Rectangle 13"/>
                <p:cNvSpPr>
                  <a:spLocks noChangeArrowheads="1"/>
                </p:cNvSpPr>
                <p:nvPr/>
              </p:nvSpPr>
              <p:spPr bwMode="auto">
                <a:xfrm>
                  <a:off x="4169" y="7164"/>
                  <a:ext cx="3894" cy="1642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22239" tIns="11119" rIns="22239" bIns="11119" anchor="ctr"/>
                <a:lstStyle/>
                <a:p>
                  <a:pPr algn="ctr" defTabSz="685800"/>
                  <a:endParaRPr lang="en-US" sz="135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9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245" y="7453"/>
                  <a:ext cx="4149" cy="11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22239" tIns="11119" rIns="22239" bIns="11119"/>
                <a:lstStyle/>
                <a:p>
                  <a:pPr algn="ctr" defTabSz="685800"/>
                  <a:r>
                    <a:rPr lang="en-US" sz="1350" b="1" dirty="0">
                      <a:solidFill>
                        <a:srgbClr val="FFFFFF"/>
                      </a:solidFill>
                      <a:latin typeface="Cambria" pitchFamily="18" charset="0"/>
                    </a:rPr>
                    <a:t>Local Workforce</a:t>
                  </a:r>
                </a:p>
                <a:p>
                  <a:pPr algn="ctr" defTabSz="685800"/>
                  <a:r>
                    <a:rPr lang="en-US" sz="1350" b="1" dirty="0">
                      <a:solidFill>
                        <a:srgbClr val="FFFFFF"/>
                      </a:solidFill>
                      <a:latin typeface="Cambria" pitchFamily="18" charset="0"/>
                    </a:rPr>
                    <a:t>Development Boards </a:t>
                  </a:r>
                </a:p>
                <a:p>
                  <a:pPr defTabSz="685800"/>
                  <a:endParaRPr lang="en-US" sz="1350" b="1" dirty="0">
                    <a:solidFill>
                      <a:srgbClr val="FFFFFF"/>
                    </a:solidFill>
                    <a:latin typeface="Cambria" pitchFamily="18" charset="0"/>
                  </a:endParaRPr>
                </a:p>
              </p:txBody>
            </p:sp>
            <p:sp>
              <p:nvSpPr>
                <p:cNvPr id="7193" name="Rectangle 15"/>
                <p:cNvSpPr>
                  <a:spLocks noChangeArrowheads="1"/>
                </p:cNvSpPr>
                <p:nvPr/>
              </p:nvSpPr>
              <p:spPr bwMode="auto">
                <a:xfrm>
                  <a:off x="5108" y="8925"/>
                  <a:ext cx="4168" cy="1639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22239" tIns="11119" rIns="22239" bIns="11119" anchor="ctr"/>
                <a:lstStyle/>
                <a:p>
                  <a:pPr algn="ctr" defTabSz="685800"/>
                  <a:r>
                    <a:rPr lang="en-US" sz="1350" b="1" dirty="0">
                      <a:solidFill>
                        <a:srgbClr val="FFFFFF"/>
                      </a:solidFill>
                      <a:latin typeface="Cambria" pitchFamily="18" charset="0"/>
                    </a:rPr>
                    <a:t> Service Providers, including One Stop Career Centers</a:t>
                  </a:r>
                </a:p>
              </p:txBody>
            </p:sp>
          </p:grpSp>
          <p:sp>
            <p:nvSpPr>
              <p:cNvPr id="7187" name="Text Box 16"/>
              <p:cNvSpPr txBox="1">
                <a:spLocks noChangeArrowheads="1"/>
              </p:cNvSpPr>
              <p:nvPr/>
            </p:nvSpPr>
            <p:spPr bwMode="auto">
              <a:xfrm>
                <a:off x="3045" y="5704"/>
                <a:ext cx="4600" cy="1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22239" tIns="11119" rIns="22239" bIns="11119"/>
              <a:lstStyle/>
              <a:p>
                <a:pPr defTabSz="685800"/>
                <a:r>
                  <a:rPr lang="en-US" sz="1200" b="1" dirty="0">
                    <a:solidFill>
                      <a:srgbClr val="FFFFFF"/>
                    </a:solidFill>
                    <a:latin typeface="Cambria" pitchFamily="18" charset="0"/>
                  </a:rPr>
                  <a:t>      State Agency/State Workforce </a:t>
                </a:r>
              </a:p>
              <a:p>
                <a:pPr defTabSz="685800"/>
                <a:r>
                  <a:rPr lang="en-US" sz="1200" b="1" dirty="0">
                    <a:solidFill>
                      <a:srgbClr val="FFFFFF"/>
                    </a:solidFill>
                    <a:latin typeface="Cambria" pitchFamily="18" charset="0"/>
                  </a:rPr>
                  <a:t>                  Development Board</a:t>
                </a:r>
              </a:p>
              <a:p>
                <a:pPr defTabSz="685800"/>
                <a:endParaRPr lang="en-US" sz="1350" dirty="0">
                  <a:solidFill>
                    <a:srgbClr val="FFFFFF"/>
                  </a:solidFill>
                  <a:latin typeface="Cambria" pitchFamily="18" charset="0"/>
                </a:endParaRPr>
              </a:p>
            </p:txBody>
          </p:sp>
        </p:grpSp>
      </p:grpSp>
      <p:sp>
        <p:nvSpPr>
          <p:cNvPr id="7176" name="AutoShape 18" descr="Arrow pointing to the first step"/>
          <p:cNvSpPr>
            <a:spLocks noChangeArrowheads="1"/>
          </p:cNvSpPr>
          <p:nvPr/>
        </p:nvSpPr>
        <p:spPr bwMode="auto">
          <a:xfrm rot="10800000" flipH="1">
            <a:off x="1066801" y="2209800"/>
            <a:ext cx="638528" cy="633040"/>
          </a:xfrm>
          <a:custGeom>
            <a:avLst/>
            <a:gdLst>
              <a:gd name="T0" fmla="*/ 18824648 w 21600"/>
              <a:gd name="T1" fmla="*/ 0 h 21600"/>
              <a:gd name="T2" fmla="*/ 18824648 w 21600"/>
              <a:gd name="T3" fmla="*/ 15130885 h 21600"/>
              <a:gd name="T4" fmla="*/ 4028510 w 21600"/>
              <a:gd name="T5" fmla="*/ 26881666 h 21600"/>
              <a:gd name="T6" fmla="*/ 26881666 w 21600"/>
              <a:gd name="T7" fmla="*/ 756546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E0E3EE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685800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7180" name="Rectangle 22"/>
          <p:cNvSpPr>
            <a:spLocks noChangeArrowheads="1"/>
          </p:cNvSpPr>
          <p:nvPr/>
        </p:nvSpPr>
        <p:spPr bwMode="auto">
          <a:xfrm>
            <a:off x="3889809" y="2480315"/>
            <a:ext cx="3384197" cy="44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685800">
              <a:spcBef>
                <a:spcPct val="20000"/>
              </a:spcBef>
              <a:buClr>
                <a:srgbClr val="333399"/>
              </a:buClr>
              <a:buSzPct val="125000"/>
            </a:pPr>
            <a:r>
              <a:rPr lang="en-US" sz="1200" dirty="0">
                <a:solidFill>
                  <a:srgbClr val="000000"/>
                </a:solidFill>
                <a:latin typeface="Cambria" pitchFamily="18" charset="0"/>
              </a:rPr>
              <a:t>Oversees the public workforce system</a:t>
            </a:r>
          </a:p>
          <a:p>
            <a:pPr defTabSz="685800">
              <a:spcBef>
                <a:spcPct val="20000"/>
              </a:spcBef>
              <a:buClr>
                <a:srgbClr val="333399"/>
              </a:buClr>
              <a:buSzPct val="125000"/>
            </a:pPr>
            <a:endParaRPr lang="en-US" sz="2100" dirty="0">
              <a:solidFill>
                <a:srgbClr val="000000"/>
              </a:solidFill>
              <a:latin typeface="Cambria" pitchFamily="18" charset="0"/>
            </a:endParaRPr>
          </a:p>
          <a:p>
            <a:pPr defTabSz="685800">
              <a:spcBef>
                <a:spcPct val="20000"/>
              </a:spcBef>
              <a:buClr>
                <a:srgbClr val="333399"/>
              </a:buClr>
              <a:buSzPct val="125000"/>
            </a:pPr>
            <a:endParaRPr lang="en-US" sz="2100" dirty="0">
              <a:solidFill>
                <a:srgbClr val="000000"/>
              </a:solidFill>
              <a:latin typeface="Cambria" pitchFamily="18" charset="0"/>
            </a:endParaRPr>
          </a:p>
          <a:p>
            <a:pPr defTabSz="685800">
              <a:spcBef>
                <a:spcPct val="20000"/>
              </a:spcBef>
              <a:buClr>
                <a:srgbClr val="333399"/>
              </a:buClr>
              <a:buSzPct val="125000"/>
            </a:pPr>
            <a:endParaRPr 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175" name="AutoShape 17" descr="Arrow from first to second step"/>
          <p:cNvSpPr>
            <a:spLocks noChangeArrowheads="1"/>
          </p:cNvSpPr>
          <p:nvPr/>
        </p:nvSpPr>
        <p:spPr bwMode="auto">
          <a:xfrm rot="10800000" flipH="1">
            <a:off x="1714500" y="2971800"/>
            <a:ext cx="638528" cy="633040"/>
          </a:xfrm>
          <a:custGeom>
            <a:avLst/>
            <a:gdLst>
              <a:gd name="T0" fmla="*/ 18824648 w 21600"/>
              <a:gd name="T1" fmla="*/ 0 h 21600"/>
              <a:gd name="T2" fmla="*/ 18824648 w 21600"/>
              <a:gd name="T3" fmla="*/ 15130885 h 21600"/>
              <a:gd name="T4" fmla="*/ 4028510 w 21600"/>
              <a:gd name="T5" fmla="*/ 26881666 h 21600"/>
              <a:gd name="T6" fmla="*/ 26881666 w 21600"/>
              <a:gd name="T7" fmla="*/ 756546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E0E3EE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685800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7178" name="Rectangle 20"/>
          <p:cNvSpPr>
            <a:spLocks noChangeArrowheads="1"/>
          </p:cNvSpPr>
          <p:nvPr/>
        </p:nvSpPr>
        <p:spPr bwMode="auto">
          <a:xfrm>
            <a:off x="4840867" y="3027140"/>
            <a:ext cx="3895019" cy="82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685800">
              <a:spcBef>
                <a:spcPct val="20000"/>
              </a:spcBef>
              <a:buClr>
                <a:srgbClr val="333399"/>
              </a:buClr>
              <a:buSzPct val="125000"/>
            </a:pPr>
            <a:r>
              <a:rPr lang="en-US" sz="1200" dirty="0">
                <a:solidFill>
                  <a:srgbClr val="000000"/>
                </a:solidFill>
                <a:latin typeface="Cambria" pitchFamily="18" charset="0"/>
              </a:rPr>
              <a:t>Develops a strategic vision for the State, provides leadership to the local workforce investment boards and informs local strategies</a:t>
            </a:r>
          </a:p>
          <a:p>
            <a:pPr defTabSz="685800">
              <a:spcBef>
                <a:spcPct val="20000"/>
              </a:spcBef>
              <a:buClr>
                <a:srgbClr val="333399"/>
              </a:buClr>
              <a:buSzPct val="125000"/>
            </a:pPr>
            <a:endParaRPr lang="en-US" sz="1350" dirty="0">
              <a:solidFill>
                <a:srgbClr val="000000"/>
              </a:solidFill>
              <a:latin typeface="Cambria" pitchFamily="18" charset="0"/>
            </a:endParaRPr>
          </a:p>
          <a:p>
            <a:pPr defTabSz="685800">
              <a:spcBef>
                <a:spcPct val="20000"/>
              </a:spcBef>
              <a:buClr>
                <a:srgbClr val="333399"/>
              </a:buClr>
              <a:buSzPct val="125000"/>
              <a:buFont typeface="Wingdings" pitchFamily="2" charset="2"/>
              <a:buChar char="§"/>
            </a:pPr>
            <a:endParaRPr lang="en-US" sz="2100" dirty="0">
              <a:solidFill>
                <a:srgbClr val="000000"/>
              </a:solidFill>
              <a:latin typeface="Cambria" pitchFamily="18" charset="0"/>
            </a:endParaRPr>
          </a:p>
          <a:p>
            <a:pPr defTabSz="685800">
              <a:spcBef>
                <a:spcPct val="20000"/>
              </a:spcBef>
              <a:buClr>
                <a:srgbClr val="333399"/>
              </a:buClr>
              <a:buSzPct val="125000"/>
              <a:buFont typeface="Wingdings" pitchFamily="2" charset="2"/>
              <a:buChar char="§"/>
            </a:pPr>
            <a:endParaRPr lang="en-US" sz="2100" dirty="0">
              <a:solidFill>
                <a:srgbClr val="000000"/>
              </a:solidFill>
              <a:latin typeface="Cambria" pitchFamily="18" charset="0"/>
            </a:endParaRPr>
          </a:p>
          <a:p>
            <a:pPr defTabSz="685800">
              <a:spcBef>
                <a:spcPct val="20000"/>
              </a:spcBef>
              <a:buClr>
                <a:srgbClr val="333399"/>
              </a:buClr>
              <a:buSzPct val="125000"/>
            </a:pPr>
            <a:endParaRPr lang="en-US" sz="2100" dirty="0">
              <a:solidFill>
                <a:srgbClr val="000000"/>
              </a:solidFill>
              <a:latin typeface="Cambria" pitchFamily="18" charset="0"/>
            </a:endParaRPr>
          </a:p>
          <a:p>
            <a:pPr defTabSz="685800">
              <a:spcBef>
                <a:spcPct val="20000"/>
              </a:spcBef>
              <a:buClr>
                <a:srgbClr val="333399"/>
              </a:buClr>
              <a:buSzPct val="125000"/>
            </a:pPr>
            <a:endParaRPr 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177" name="AutoShape 19" descr="Arrow from the second to the third step"/>
          <p:cNvSpPr>
            <a:spLocks noChangeArrowheads="1"/>
          </p:cNvSpPr>
          <p:nvPr/>
        </p:nvSpPr>
        <p:spPr bwMode="auto">
          <a:xfrm rot="10800000" flipH="1">
            <a:off x="2457450" y="3657600"/>
            <a:ext cx="638528" cy="633040"/>
          </a:xfrm>
          <a:custGeom>
            <a:avLst/>
            <a:gdLst>
              <a:gd name="T0" fmla="*/ 18824648 w 21600"/>
              <a:gd name="T1" fmla="*/ 0 h 21600"/>
              <a:gd name="T2" fmla="*/ 18824648 w 21600"/>
              <a:gd name="T3" fmla="*/ 15130885 h 21600"/>
              <a:gd name="T4" fmla="*/ 4028510 w 21600"/>
              <a:gd name="T5" fmla="*/ 26881666 h 21600"/>
              <a:gd name="T6" fmla="*/ 26881666 w 21600"/>
              <a:gd name="T7" fmla="*/ 756546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E0E3EE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685800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7179" name="Rectangle 21"/>
          <p:cNvSpPr>
            <a:spLocks noChangeArrowheads="1"/>
          </p:cNvSpPr>
          <p:nvPr/>
        </p:nvSpPr>
        <p:spPr bwMode="auto">
          <a:xfrm>
            <a:off x="5331351" y="3759547"/>
            <a:ext cx="3128786" cy="44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685800">
              <a:spcBef>
                <a:spcPct val="20000"/>
              </a:spcBef>
              <a:buClr>
                <a:srgbClr val="333399"/>
              </a:buClr>
              <a:buSzPct val="125000"/>
            </a:pPr>
            <a:r>
              <a:rPr lang="en-US" sz="1200" dirty="0">
                <a:solidFill>
                  <a:srgbClr val="000000"/>
                </a:solidFill>
                <a:latin typeface="Cambria" pitchFamily="18" charset="0"/>
              </a:rPr>
              <a:t>Provides strategic direction to their areas and sets training priorities</a:t>
            </a:r>
          </a:p>
          <a:p>
            <a:pPr defTabSz="685800">
              <a:spcBef>
                <a:spcPct val="20000"/>
              </a:spcBef>
              <a:buClr>
                <a:srgbClr val="333399"/>
              </a:buClr>
              <a:buSzPct val="125000"/>
              <a:buFont typeface="Wingdings" pitchFamily="2" charset="2"/>
              <a:buChar char="§"/>
            </a:pPr>
            <a:endParaRPr lang="en-US" sz="1350" dirty="0">
              <a:solidFill>
                <a:srgbClr val="000000"/>
              </a:solidFill>
              <a:latin typeface="Cambria" pitchFamily="18" charset="0"/>
            </a:endParaRPr>
          </a:p>
          <a:p>
            <a:pPr defTabSz="685800">
              <a:spcBef>
                <a:spcPct val="20000"/>
              </a:spcBef>
              <a:buClr>
                <a:srgbClr val="333399"/>
              </a:buClr>
              <a:buSzPct val="125000"/>
              <a:buFont typeface="Wingdings" pitchFamily="2" charset="2"/>
              <a:buChar char="§"/>
            </a:pPr>
            <a:endParaRPr lang="en-US" sz="2100" dirty="0">
              <a:solidFill>
                <a:srgbClr val="000000"/>
              </a:solidFill>
              <a:latin typeface="Cambria" pitchFamily="18" charset="0"/>
            </a:endParaRPr>
          </a:p>
          <a:p>
            <a:pPr defTabSz="685800">
              <a:spcBef>
                <a:spcPct val="20000"/>
              </a:spcBef>
              <a:buClr>
                <a:srgbClr val="333399"/>
              </a:buClr>
              <a:buSzPct val="125000"/>
              <a:buFont typeface="Wingdings" pitchFamily="2" charset="2"/>
              <a:buChar char="§"/>
            </a:pPr>
            <a:endParaRPr lang="en-US" sz="2100" dirty="0">
              <a:solidFill>
                <a:srgbClr val="000000"/>
              </a:solidFill>
              <a:latin typeface="Cambria" pitchFamily="18" charset="0"/>
            </a:endParaRPr>
          </a:p>
          <a:p>
            <a:pPr defTabSz="685800">
              <a:spcBef>
                <a:spcPct val="20000"/>
              </a:spcBef>
              <a:buClr>
                <a:srgbClr val="333399"/>
              </a:buClr>
              <a:buSzPct val="125000"/>
            </a:pPr>
            <a:endParaRPr lang="en-US" sz="2100" dirty="0">
              <a:solidFill>
                <a:srgbClr val="000000"/>
              </a:solidFill>
              <a:latin typeface="Cambria" pitchFamily="18" charset="0"/>
            </a:endParaRPr>
          </a:p>
          <a:p>
            <a:pPr defTabSz="685800">
              <a:spcBef>
                <a:spcPct val="20000"/>
              </a:spcBef>
              <a:buClr>
                <a:srgbClr val="333399"/>
              </a:buClr>
              <a:buSzPct val="125000"/>
            </a:pPr>
            <a:endParaRPr 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183" name="AutoShape 25" descr="Arrow from the third to the fourth step"/>
          <p:cNvSpPr>
            <a:spLocks noChangeArrowheads="1"/>
          </p:cNvSpPr>
          <p:nvPr/>
        </p:nvSpPr>
        <p:spPr bwMode="auto">
          <a:xfrm rot="10800000" flipH="1">
            <a:off x="2942872" y="4343400"/>
            <a:ext cx="638528" cy="633040"/>
          </a:xfrm>
          <a:custGeom>
            <a:avLst/>
            <a:gdLst>
              <a:gd name="T0" fmla="*/ 18824648 w 21600"/>
              <a:gd name="T1" fmla="*/ 0 h 21600"/>
              <a:gd name="T2" fmla="*/ 18824648 w 21600"/>
              <a:gd name="T3" fmla="*/ 15130885 h 21600"/>
              <a:gd name="T4" fmla="*/ 4028510 w 21600"/>
              <a:gd name="T5" fmla="*/ 26881666 h 21600"/>
              <a:gd name="T6" fmla="*/ 26881666 w 21600"/>
              <a:gd name="T7" fmla="*/ 756546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E0E3EE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685800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7181" name="Rectangle 23"/>
          <p:cNvSpPr>
            <a:spLocks noChangeArrowheads="1"/>
          </p:cNvSpPr>
          <p:nvPr/>
        </p:nvSpPr>
        <p:spPr bwMode="auto">
          <a:xfrm>
            <a:off x="6197344" y="4336114"/>
            <a:ext cx="2490258" cy="82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685800">
              <a:spcBef>
                <a:spcPct val="20000"/>
              </a:spcBef>
              <a:buClr>
                <a:srgbClr val="333399"/>
              </a:buClr>
              <a:buSzPct val="125000"/>
            </a:pPr>
            <a:r>
              <a:rPr lang="en-US" sz="1200" dirty="0">
                <a:solidFill>
                  <a:srgbClr val="000000"/>
                </a:solidFill>
                <a:latin typeface="Cambria" pitchFamily="18" charset="0"/>
              </a:rPr>
              <a:t>Local service providers including community organizations and One Stop Career Centers provide services to youth, adults and dislocated workers. </a:t>
            </a:r>
          </a:p>
          <a:p>
            <a:pPr defTabSz="685800">
              <a:spcBef>
                <a:spcPct val="20000"/>
              </a:spcBef>
              <a:buClr>
                <a:srgbClr val="333399"/>
              </a:buClr>
              <a:buSzPct val="125000"/>
            </a:pPr>
            <a:endParaRPr lang="en-US" sz="1200" dirty="0">
              <a:solidFill>
                <a:srgbClr val="000000"/>
              </a:solidFill>
              <a:latin typeface="Cambria" pitchFamily="18" charset="0"/>
            </a:endParaRPr>
          </a:p>
          <a:p>
            <a:pPr defTabSz="685800">
              <a:spcBef>
                <a:spcPct val="20000"/>
              </a:spcBef>
              <a:buClr>
                <a:srgbClr val="333399"/>
              </a:buClr>
              <a:buSzPct val="125000"/>
              <a:buFont typeface="Wingdings" pitchFamily="2" charset="2"/>
              <a:buChar char="§"/>
            </a:pPr>
            <a:endParaRPr lang="en-US" sz="1350" dirty="0">
              <a:solidFill>
                <a:srgbClr val="000000"/>
              </a:solidFill>
              <a:latin typeface="Cambria" pitchFamily="18" charset="0"/>
            </a:endParaRPr>
          </a:p>
          <a:p>
            <a:pPr defTabSz="685800">
              <a:spcBef>
                <a:spcPct val="20000"/>
              </a:spcBef>
              <a:buClr>
                <a:srgbClr val="333399"/>
              </a:buClr>
              <a:buSzPct val="125000"/>
              <a:buFont typeface="Wingdings" pitchFamily="2" charset="2"/>
              <a:buChar char="§"/>
            </a:pPr>
            <a:endParaRPr lang="en-US" sz="2100" dirty="0">
              <a:solidFill>
                <a:srgbClr val="000000"/>
              </a:solidFill>
              <a:latin typeface="Cambria" pitchFamily="18" charset="0"/>
            </a:endParaRPr>
          </a:p>
          <a:p>
            <a:pPr defTabSz="685800">
              <a:spcBef>
                <a:spcPct val="20000"/>
              </a:spcBef>
              <a:buClr>
                <a:srgbClr val="333399"/>
              </a:buClr>
              <a:buSzPct val="125000"/>
              <a:buFont typeface="Wingdings" pitchFamily="2" charset="2"/>
              <a:buChar char="§"/>
            </a:pPr>
            <a:endParaRPr lang="en-US" sz="2100" dirty="0">
              <a:solidFill>
                <a:srgbClr val="000000"/>
              </a:solidFill>
              <a:latin typeface="Cambria" pitchFamily="18" charset="0"/>
            </a:endParaRPr>
          </a:p>
          <a:p>
            <a:pPr defTabSz="685800">
              <a:spcBef>
                <a:spcPct val="20000"/>
              </a:spcBef>
              <a:buClr>
                <a:srgbClr val="333399"/>
              </a:buClr>
              <a:buSzPct val="125000"/>
            </a:pPr>
            <a:endParaRPr lang="en-US" sz="2100" dirty="0">
              <a:solidFill>
                <a:srgbClr val="000000"/>
              </a:solidFill>
              <a:latin typeface="Cambria" pitchFamily="18" charset="0"/>
            </a:endParaRPr>
          </a:p>
          <a:p>
            <a:pPr defTabSz="685800">
              <a:spcBef>
                <a:spcPct val="20000"/>
              </a:spcBef>
              <a:buClr>
                <a:srgbClr val="333399"/>
              </a:buClr>
              <a:buSzPct val="125000"/>
            </a:pPr>
            <a:endParaRPr 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182" name="Rectangle 24"/>
          <p:cNvSpPr>
            <a:spLocks noChangeArrowheads="1"/>
          </p:cNvSpPr>
          <p:nvPr/>
        </p:nvSpPr>
        <p:spPr bwMode="auto">
          <a:xfrm>
            <a:off x="3371850" y="5454087"/>
            <a:ext cx="266731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/>
            <a:r>
              <a:rPr lang="en-US" sz="1350" dirty="0">
                <a:solidFill>
                  <a:srgbClr val="3333CC"/>
                </a:solidFill>
                <a:hlinkClick r:id="rId3"/>
              </a:rPr>
              <a:t>http://www.servicelocator.org</a:t>
            </a:r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3" name="Picture 2" descr="A picture of the WorkforceGPS logo">
            <a:extLst>
              <a:ext uri="{FF2B5EF4-FFF2-40B4-BE49-F238E27FC236}">
                <a16:creationId xmlns:a16="http://schemas.microsoft.com/office/drawing/2014/main" id="{BFD20914-2F5A-BA3E-D54F-96C17036EE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38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Apprenticeships</a:t>
            </a:r>
          </a:p>
        </p:txBody>
      </p:sp>
      <p:pic>
        <p:nvPicPr>
          <p:cNvPr id="4" name="Picture 3" descr="A picture of the WorkforceGPS logo">
            <a:extLst>
              <a:ext uri="{FF2B5EF4-FFF2-40B4-BE49-F238E27FC236}">
                <a16:creationId xmlns:a16="http://schemas.microsoft.com/office/drawing/2014/main" id="{6A93F993-6AF2-4659-6C3B-B781B5BC23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6" name="Picture 5" descr="Screenshot of the Apprenticeship content page on the GetMyFuture website.">
            <a:extLst>
              <a:ext uri="{FF2B5EF4-FFF2-40B4-BE49-F238E27FC236}">
                <a16:creationId xmlns:a16="http://schemas.microsoft.com/office/drawing/2014/main" id="{2696B237-28AD-B6DF-7473-5C331E01A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508" y="1704886"/>
            <a:ext cx="6470983" cy="3448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4868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</a:t>
            </a:r>
          </a:p>
        </p:txBody>
      </p:sp>
      <p:pic>
        <p:nvPicPr>
          <p:cNvPr id="4" name="Picture 3" descr="A picture of the WorkforceGPS logo">
            <a:extLst>
              <a:ext uri="{FF2B5EF4-FFF2-40B4-BE49-F238E27FC236}">
                <a16:creationId xmlns:a16="http://schemas.microsoft.com/office/drawing/2014/main" id="{75CE902E-9D74-97A4-2EA2-E209AB18BC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6" name="Picture 5" descr="Screenshot of the Employment landing page on the GetMyFuture website.">
            <a:extLst>
              <a:ext uri="{FF2B5EF4-FFF2-40B4-BE49-F238E27FC236}">
                <a16:creationId xmlns:a16="http://schemas.microsoft.com/office/drawing/2014/main" id="{E7F07024-7231-204C-F318-833066780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684" y="1295400"/>
            <a:ext cx="6464632" cy="4508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9740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for first jobs</a:t>
            </a:r>
          </a:p>
        </p:txBody>
      </p:sp>
      <p:pic>
        <p:nvPicPr>
          <p:cNvPr id="4" name="Picture 3" descr="A picture of the WorkforceGPS logo">
            <a:extLst>
              <a:ext uri="{FF2B5EF4-FFF2-40B4-BE49-F238E27FC236}">
                <a16:creationId xmlns:a16="http://schemas.microsoft.com/office/drawing/2014/main" id="{75CE902E-9D74-97A4-2EA2-E209AB18BC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5" name="Picture 4" descr="Screenshot of the Ideas for first jobs content page on the GetMyFuture website.">
            <a:extLst>
              <a:ext uri="{FF2B5EF4-FFF2-40B4-BE49-F238E27FC236}">
                <a16:creationId xmlns:a16="http://schemas.microsoft.com/office/drawing/2014/main" id="{84E4FDD5-86A7-315A-0AA5-550B140DF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143000"/>
            <a:ext cx="6464632" cy="4991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520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work experience</a:t>
            </a:r>
          </a:p>
        </p:txBody>
      </p:sp>
      <p:pic>
        <p:nvPicPr>
          <p:cNvPr id="4" name="Picture 3" descr="A picture of the WorkforceGPS logo">
            <a:extLst>
              <a:ext uri="{FF2B5EF4-FFF2-40B4-BE49-F238E27FC236}">
                <a16:creationId xmlns:a16="http://schemas.microsoft.com/office/drawing/2014/main" id="{75CE902E-9D74-97A4-2EA2-E209AB18BC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6" name="Picture 5" descr="Screenshot of the Get Work Experience content page on the GetMyFuture website.">
            <a:extLst>
              <a:ext uri="{FF2B5EF4-FFF2-40B4-BE49-F238E27FC236}">
                <a16:creationId xmlns:a16="http://schemas.microsoft.com/office/drawing/2014/main" id="{3063B8CF-7096-6F19-0321-9DA3CBA41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143000"/>
            <a:ext cx="6413830" cy="5086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6492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Job Application</a:t>
            </a:r>
          </a:p>
        </p:txBody>
      </p:sp>
      <p:pic>
        <p:nvPicPr>
          <p:cNvPr id="4" name="Picture 3" descr="A picture of the WorkforceGPS logo">
            <a:extLst>
              <a:ext uri="{FF2B5EF4-FFF2-40B4-BE49-F238E27FC236}">
                <a16:creationId xmlns:a16="http://schemas.microsoft.com/office/drawing/2014/main" id="{75CE902E-9D74-97A4-2EA2-E209AB18BC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6" name="Picture 5" descr="Screenshot of the Practice Job Application tool on the GetMyFuture website. Shows first page of the tool capturing personal contact information.">
            <a:extLst>
              <a:ext uri="{FF2B5EF4-FFF2-40B4-BE49-F238E27FC236}">
                <a16:creationId xmlns:a16="http://schemas.microsoft.com/office/drawing/2014/main" id="{EE998F3B-245C-985A-8E33-7568E1348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508" y="1346943"/>
            <a:ext cx="6470983" cy="479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8324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Resumes</a:t>
            </a:r>
          </a:p>
        </p:txBody>
      </p:sp>
      <p:pic>
        <p:nvPicPr>
          <p:cNvPr id="4" name="Picture 3" descr="A picture of the WorkforceGPS logo">
            <a:extLst>
              <a:ext uri="{FF2B5EF4-FFF2-40B4-BE49-F238E27FC236}">
                <a16:creationId xmlns:a16="http://schemas.microsoft.com/office/drawing/2014/main" id="{9C1B75A8-5974-BE49-7368-4FEB8F4F49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6" name="Picture 5" descr="Screenshot of the Resumes content page on the GetMyFuture website.">
            <a:extLst>
              <a:ext uri="{FF2B5EF4-FFF2-40B4-BE49-F238E27FC236}">
                <a16:creationId xmlns:a16="http://schemas.microsoft.com/office/drawing/2014/main" id="{FB03FE4C-94AC-69F7-A63F-1FC771A5C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684" y="1279397"/>
            <a:ext cx="6464632" cy="4985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016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Finder</a:t>
            </a:r>
          </a:p>
        </p:txBody>
      </p:sp>
      <p:pic>
        <p:nvPicPr>
          <p:cNvPr id="4" name="Picture 3" descr="A picture of the WorkforceGPS logo">
            <a:extLst>
              <a:ext uri="{FF2B5EF4-FFF2-40B4-BE49-F238E27FC236}">
                <a16:creationId xmlns:a16="http://schemas.microsoft.com/office/drawing/2014/main" id="{8100148E-5D02-4197-0204-88E9CC7A5B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5" name="Picture 4" descr="Screenshot of the Job Finder tool on the GetMyFuture website. Details show jobs related to landscaping and groundskeeping workers in Phoenix, Arizona.">
            <a:extLst>
              <a:ext uri="{FF2B5EF4-FFF2-40B4-BE49-F238E27FC236}">
                <a16:creationId xmlns:a16="http://schemas.microsoft.com/office/drawing/2014/main" id="{DDB413E3-B00F-8928-0402-4E31172D8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566" y="1447800"/>
            <a:ext cx="6490034" cy="4565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72962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Finder Detail Page</a:t>
            </a:r>
          </a:p>
        </p:txBody>
      </p:sp>
      <p:pic>
        <p:nvPicPr>
          <p:cNvPr id="4" name="Picture 3" descr="A picture of the WorkforceGPS logo">
            <a:extLst>
              <a:ext uri="{FF2B5EF4-FFF2-40B4-BE49-F238E27FC236}">
                <a16:creationId xmlns:a16="http://schemas.microsoft.com/office/drawing/2014/main" id="{9C1B75A8-5974-BE49-7368-4FEB8F4F49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5" name="Picture 4" descr="Screenshot of a job detail page from the Job Finder tool on the GetMyFuture website. Details include a description of the job and date posted.">
            <a:extLst>
              <a:ext uri="{FF2B5EF4-FFF2-40B4-BE49-F238E27FC236}">
                <a16:creationId xmlns:a16="http://schemas.microsoft.com/office/drawing/2014/main" id="{CD955E5D-73B1-83D4-967B-4905533FF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079" y="1345314"/>
            <a:ext cx="6289842" cy="4885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65716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Business Finder Results Page</a:t>
            </a:r>
          </a:p>
        </p:txBody>
      </p:sp>
      <p:pic>
        <p:nvPicPr>
          <p:cNvPr id="5" name="Picture 4" descr="A picture containing the logo for WorkforceGPS">
            <a:extLst>
              <a:ext uri="{FF2B5EF4-FFF2-40B4-BE49-F238E27FC236}">
                <a16:creationId xmlns:a16="http://schemas.microsoft.com/office/drawing/2014/main" id="{3945E827-B799-4D9F-A7AD-477CB74A23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4" name="Picture 3" descr="Screenshot of the Business Finder tool on the GetMyFuture website. Results show businesses related to logistics in San Diego, California.">
            <a:extLst>
              <a:ext uri="{FF2B5EF4-FFF2-40B4-BE49-F238E27FC236}">
                <a16:creationId xmlns:a16="http://schemas.microsoft.com/office/drawing/2014/main" id="{23AFE1DE-CBD5-DB9A-E597-FFFEDE3BA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163320"/>
            <a:ext cx="6432881" cy="4896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60532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Support</a:t>
            </a:r>
          </a:p>
        </p:txBody>
      </p:sp>
      <p:pic>
        <p:nvPicPr>
          <p:cNvPr id="5" name="Picture 4" descr="A picture of the WorkforceGPS logo">
            <a:extLst>
              <a:ext uri="{FF2B5EF4-FFF2-40B4-BE49-F238E27FC236}">
                <a16:creationId xmlns:a16="http://schemas.microsoft.com/office/drawing/2014/main" id="{B5968BF6-F836-59E7-9540-0C69E537ED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6" name="Picture 5" descr="Screenshot of the Find Support landing page on the GetMyFuture website.">
            <a:extLst>
              <a:ext uri="{FF2B5EF4-FFF2-40B4-BE49-F238E27FC236}">
                <a16:creationId xmlns:a16="http://schemas.microsoft.com/office/drawing/2014/main" id="{639926E7-CA5D-B547-4DE1-484542A9C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394337"/>
            <a:ext cx="6458282" cy="4775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8972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E0E3EE"/>
          </a:solidFill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mbr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mbr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mbr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mbr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mbr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mbr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mbr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mbria" pitchFamily="18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Workforce Innovation and Opportunity Act (WIOA) Youth 14 Program Elements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775626"/>
            <a:ext cx="7660585" cy="4701373"/>
          </a:xfrm>
        </p:spPr>
        <p:txBody>
          <a:bodyPr>
            <a:normAutofit fontScale="25000" lnSpcReduction="20000"/>
          </a:bodyPr>
          <a:lstStyle/>
          <a:p>
            <a:pPr lvl="1">
              <a:lnSpc>
                <a:spcPct val="160000"/>
              </a:lnSpc>
            </a:pPr>
            <a:r>
              <a:rPr lang="en-US" sz="8000" dirty="0"/>
              <a:t>Tutoring;</a:t>
            </a:r>
          </a:p>
          <a:p>
            <a:pPr lvl="1">
              <a:lnSpc>
                <a:spcPct val="160000"/>
              </a:lnSpc>
            </a:pPr>
            <a:r>
              <a:rPr lang="en-US" sz="8000" dirty="0"/>
              <a:t>Alternative secondary school services;</a:t>
            </a:r>
          </a:p>
          <a:p>
            <a:pPr lvl="1">
              <a:lnSpc>
                <a:spcPct val="160000"/>
              </a:lnSpc>
            </a:pPr>
            <a:r>
              <a:rPr lang="en-US" sz="8000" dirty="0"/>
              <a:t>Paid and unpaid work experiences, which include: summer and year-round employment opportunities, pre-apprenticeship programs, internships and job shadowing, and on-the-job training;</a:t>
            </a:r>
          </a:p>
          <a:p>
            <a:pPr lvl="1">
              <a:lnSpc>
                <a:spcPct val="160000"/>
              </a:lnSpc>
            </a:pPr>
            <a:r>
              <a:rPr lang="en-US" sz="8000" dirty="0"/>
              <a:t>Occupational skill training;</a:t>
            </a:r>
          </a:p>
          <a:p>
            <a:pPr lvl="1">
              <a:lnSpc>
                <a:spcPct val="160000"/>
              </a:lnSpc>
            </a:pPr>
            <a:r>
              <a:rPr lang="en-US" sz="8000" dirty="0"/>
              <a:t>Education offered concurrently with workforce preparation and training;</a:t>
            </a:r>
          </a:p>
          <a:p>
            <a:pPr lvl="1">
              <a:lnSpc>
                <a:spcPct val="160000"/>
              </a:lnSpc>
            </a:pPr>
            <a:r>
              <a:rPr lang="en-US" sz="8000" dirty="0"/>
              <a:t>Leadership development opportunities</a:t>
            </a:r>
          </a:p>
        </p:txBody>
      </p:sp>
      <p:pic>
        <p:nvPicPr>
          <p:cNvPr id="3" name="Picture 2" descr="A picture of the WorkforceGPS logo">
            <a:extLst>
              <a:ext uri="{FF2B5EF4-FFF2-40B4-BE49-F238E27FC236}">
                <a16:creationId xmlns:a16="http://schemas.microsoft.com/office/drawing/2014/main" id="{4CC01C32-924D-FC79-F972-1D2887D473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78624"/>
      </p:ext>
    </p:extLst>
  </p:cSld>
  <p:clrMapOvr>
    <a:masterClrMapping/>
  </p:clrMapOvr>
  <p:transition>
    <p:push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Youth Program Finder</a:t>
            </a:r>
          </a:p>
        </p:txBody>
      </p:sp>
      <p:pic>
        <p:nvPicPr>
          <p:cNvPr id="3" name="Picture 2" descr="A picture of the WorkforceGPS logo">
            <a:extLst>
              <a:ext uri="{FF2B5EF4-FFF2-40B4-BE49-F238E27FC236}">
                <a16:creationId xmlns:a16="http://schemas.microsoft.com/office/drawing/2014/main" id="{95734CBB-B71B-B417-C4F4-B7B977EEE1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5" name="Picture 4" descr="Screenshot of the Youth Program Finder tool on the GetMyFuture website. Results show 16 youth programs in Mississippi.">
            <a:extLst>
              <a:ext uri="{FF2B5EF4-FFF2-40B4-BE49-F238E27FC236}">
                <a16:creationId xmlns:a16="http://schemas.microsoft.com/office/drawing/2014/main" id="{6157DB0C-B5CA-AAFE-8A09-544F63A61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143000"/>
            <a:ext cx="6470983" cy="4718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70858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ReEntry Program Finder</a:t>
            </a:r>
          </a:p>
        </p:txBody>
      </p:sp>
      <p:pic>
        <p:nvPicPr>
          <p:cNvPr id="3" name="Picture 2" descr="A picture of the WorkforceGPS logo">
            <a:extLst>
              <a:ext uri="{FF2B5EF4-FFF2-40B4-BE49-F238E27FC236}">
                <a16:creationId xmlns:a16="http://schemas.microsoft.com/office/drawing/2014/main" id="{95734CBB-B71B-B417-C4F4-B7B977EEE1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6" name="Picture 5" descr="Screenshot of the ReEntry Program Finder tool on the GetMyFuture website. Results show 33 ReEntry programs in Mississippi.">
            <a:extLst>
              <a:ext uri="{FF2B5EF4-FFF2-40B4-BE49-F238E27FC236}">
                <a16:creationId xmlns:a16="http://schemas.microsoft.com/office/drawing/2014/main" id="{59BF8E9C-8E93-7EA9-339F-1BE2B6C3C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250820"/>
            <a:ext cx="6483683" cy="5042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99623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8D8EC-D312-4B8D-AD09-A6C64B958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pic>
        <p:nvPicPr>
          <p:cNvPr id="4" name="Picture 3" descr="A picture containing the logo for WorkforceGPS">
            <a:extLst>
              <a:ext uri="{FF2B5EF4-FFF2-40B4-BE49-F238E27FC236}">
                <a16:creationId xmlns:a16="http://schemas.microsoft.com/office/drawing/2014/main" id="{FDB1C004-CF44-812B-10D2-DC1D6ACEA3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5" name="Picture 4" descr="Screenshot of the footer on the GetMyFuture website. Sections of links in the footer include Explore &amp; Finder, Our Sites, Help, For Developers, News Center, User Accounts, and Connect with Us.">
            <a:extLst>
              <a:ext uri="{FF2B5EF4-FFF2-40B4-BE49-F238E27FC236}">
                <a16:creationId xmlns:a16="http://schemas.microsoft.com/office/drawing/2014/main" id="{FE6F56BA-7B08-5110-DDC4-F56C1E8D4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0" y="1371600"/>
            <a:ext cx="7963039" cy="4308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34539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8D8EC-D312-4B8D-AD09-A6C64B958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User Accounts</a:t>
            </a:r>
          </a:p>
        </p:txBody>
      </p:sp>
      <p:pic>
        <p:nvPicPr>
          <p:cNvPr id="4" name="Picture 3" descr="A picture containing the logo for WorkforceGPS">
            <a:extLst>
              <a:ext uri="{FF2B5EF4-FFF2-40B4-BE49-F238E27FC236}">
                <a16:creationId xmlns:a16="http://schemas.microsoft.com/office/drawing/2014/main" id="{FDB1C004-CF44-812B-10D2-DC1D6ACEA3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5" name="Picture 4" descr="Screenshot of the My Profile page of the user account functionality on the GetMyFuture website. Page includes ability to enter a career of interest, location, and interest areas.">
            <a:extLst>
              <a:ext uri="{FF2B5EF4-FFF2-40B4-BE49-F238E27FC236}">
                <a16:creationId xmlns:a16="http://schemas.microsoft.com/office/drawing/2014/main" id="{F562F7CD-EE80-5D8E-7EB8-62FA45F8F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244" y="1143000"/>
            <a:ext cx="6045511" cy="4991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98398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Guide</a:t>
            </a:r>
          </a:p>
        </p:txBody>
      </p:sp>
      <p:pic>
        <p:nvPicPr>
          <p:cNvPr id="3" name="Picture 2" descr="A picture of the WorkforceGPS logo">
            <a:extLst>
              <a:ext uri="{FF2B5EF4-FFF2-40B4-BE49-F238E27FC236}">
                <a16:creationId xmlns:a16="http://schemas.microsoft.com/office/drawing/2014/main" id="{95734CBB-B71B-B417-C4F4-B7B977EEE1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5" name="Picture 4" descr="Screenshot of the User Guide content page on the GetMyFuture website that includes information, tools, and links to professionals using the website with youth and young adults.">
            <a:extLst>
              <a:ext uri="{FF2B5EF4-FFF2-40B4-BE49-F238E27FC236}">
                <a16:creationId xmlns:a16="http://schemas.microsoft.com/office/drawing/2014/main" id="{9134F395-01AD-DEF8-751B-A56F93AF0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107" y="1166327"/>
            <a:ext cx="6521785" cy="5073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638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0" y="6752"/>
            <a:ext cx="9144000" cy="914400"/>
          </a:xfrm>
          <a:prstGeom prst="rect">
            <a:avLst/>
          </a:prstGeom>
          <a:solidFill>
            <a:srgbClr val="E0E3EE"/>
          </a:solidFill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mbr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mbr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mbr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mbr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mbr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mbr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mbr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mbria" pitchFamily="18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WIOA Youth 14 Program Elements (con’t)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0057" y="1617593"/>
            <a:ext cx="6971306" cy="4134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Supportive services;</a:t>
            </a:r>
          </a:p>
          <a:p>
            <a:pPr marL="17145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Mentoring; </a:t>
            </a:r>
          </a:p>
          <a:p>
            <a:pPr marL="17145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Follow-up services;</a:t>
            </a:r>
          </a:p>
          <a:p>
            <a:pPr marL="17145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Comprehensive guidance and counseling;</a:t>
            </a:r>
          </a:p>
          <a:p>
            <a:pPr marL="17145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Financial literacy education;</a:t>
            </a:r>
          </a:p>
          <a:p>
            <a:pPr marL="17145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Entrepreneurial skills training;</a:t>
            </a:r>
          </a:p>
          <a:p>
            <a:pPr marL="17145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Services that provide labor market and employment information; and </a:t>
            </a:r>
          </a:p>
          <a:p>
            <a:pPr marL="17145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Postsecondary education and training preparation activities</a:t>
            </a:r>
          </a:p>
        </p:txBody>
      </p:sp>
      <p:pic>
        <p:nvPicPr>
          <p:cNvPr id="4" name="Picture 3" descr="A picture of the WorkforceGPS logo">
            <a:extLst>
              <a:ext uri="{FF2B5EF4-FFF2-40B4-BE49-F238E27FC236}">
                <a16:creationId xmlns:a16="http://schemas.microsoft.com/office/drawing/2014/main" id="{E6CA994D-273A-B0FD-457D-73ABC965D7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08815"/>
      </p:ext>
    </p:extLst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E0E3EE"/>
          </a:solidFill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mbr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mbr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mbr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mbr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mbr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mbr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mbr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mbria" pitchFamily="18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For More Information…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596" y="2035234"/>
            <a:ext cx="6286500" cy="3205173"/>
          </a:xfrm>
        </p:spPr>
        <p:txBody>
          <a:bodyPr/>
          <a:lstStyle/>
          <a:p>
            <a:pPr marL="342900" lvl="1" indent="0">
              <a:buNone/>
            </a:pPr>
            <a:endParaRPr lang="en-US" sz="1500" dirty="0"/>
          </a:p>
          <a:p>
            <a:pPr marL="342900" lvl="1" indent="0">
              <a:buNone/>
            </a:pPr>
            <a:r>
              <a:rPr lang="en-US" sz="2400" dirty="0"/>
              <a:t>Please visit us here: </a:t>
            </a:r>
            <a:r>
              <a:rPr lang="en-US" sz="2400" dirty="0">
                <a:hlinkClick r:id="rId3"/>
              </a:rPr>
              <a:t>https://youth.workforcegps.org/</a:t>
            </a:r>
            <a:r>
              <a:rPr lang="en-US" sz="2400" dirty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*"/>
            </a:pPr>
            <a:endParaRPr lang="en-US" sz="1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*"/>
            </a:pPr>
            <a:endParaRPr lang="en-US" sz="1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*"/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/>
          </a:p>
        </p:txBody>
      </p:sp>
      <p:pic>
        <p:nvPicPr>
          <p:cNvPr id="3" name="Picture 2" descr="A picture of the WorkforceGPS logo">
            <a:extLst>
              <a:ext uri="{FF2B5EF4-FFF2-40B4-BE49-F238E27FC236}">
                <a16:creationId xmlns:a16="http://schemas.microsoft.com/office/drawing/2014/main" id="{FB9813B1-69D2-CAB1-8B8E-125F49C5C2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98017"/>
      </p:ext>
    </p:extLst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B4B018-FE02-4CE8-B747-35339ED0E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13333"/>
          <a:stretch/>
        </p:blipFill>
        <p:spPr>
          <a:xfrm>
            <a:off x="3962400" y="0"/>
            <a:ext cx="61722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76D36E9-B105-F341-ACF9-F59D1779D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2743200" cy="1173162"/>
          </a:xfrm>
        </p:spPr>
        <p:txBody>
          <a:bodyPr>
            <a:no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2A619A91-3B33-C546-9C70-721CDB929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002810"/>
            <a:ext cx="31242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Brief CareerOneStop Overview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GetMyFuture Tools and Content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Questions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 descr="A picture of the WorkforceGPS logo">
            <a:extLst>
              <a:ext uri="{FF2B5EF4-FFF2-40B4-BE49-F238E27FC236}">
                <a16:creationId xmlns:a16="http://schemas.microsoft.com/office/drawing/2014/main" id="{C21C3464-5BA6-4976-B9C6-3664163BE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9" y="63246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68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CareerOneStop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92599A-5619-4EF2-8053-3C1DF8EE1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3738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creenshot of the CareerOneStop homepage displaying Explore Careers, Find Training, Job Search, Find Local Help, Toolkit, and Resource For in the top navigation.">
            <a:extLst>
              <a:ext uri="{FF2B5EF4-FFF2-40B4-BE49-F238E27FC236}">
                <a16:creationId xmlns:a16="http://schemas.microsoft.com/office/drawing/2014/main" id="{8CC20FBF-3F40-A88E-633E-DC4E72F01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465" y="1251634"/>
            <a:ext cx="6777069" cy="4629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 descr="CareerOneStop is sponsored by the U.S. Department of Labor Employment and Training Administration">
            <a:extLst>
              <a:ext uri="{FF2B5EF4-FFF2-40B4-BE49-F238E27FC236}">
                <a16:creationId xmlns:a16="http://schemas.microsoft.com/office/drawing/2014/main" id="{67A52AB7-7835-470B-9BAF-9EEE73E12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614" y="6373814"/>
            <a:ext cx="7264210" cy="304800"/>
          </a:xfrm>
        </p:spPr>
        <p:txBody>
          <a:bodyPr/>
          <a:lstStyle/>
          <a:p>
            <a:pPr marL="0" indent="0">
              <a:buNone/>
            </a:pPr>
            <a:r>
              <a:rPr lang="en-US" sz="13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CareerOneStop is sponsored by the U.S. Department of Labor, Employment and Training Administration</a:t>
            </a:r>
          </a:p>
          <a:p>
            <a:pPr marL="0" indent="0">
              <a:buNone/>
            </a:pP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916519-6A84-4722-8692-8CAAF84A6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19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6990-95FA-4D2D-9F5F-186227293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88A00-874A-4A34-88E5-ABF5499EF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143000"/>
            <a:ext cx="7778087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Youth Services</a:t>
            </a:r>
          </a:p>
          <a:p>
            <a:pPr marL="0" indent="0">
              <a:buNone/>
            </a:pPr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Maisha Meminger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Manpower Development Specialist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 Dept. of Labor, Employment &amp; Training Administration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meminger.maisha@dol.gov</a:t>
            </a:r>
            <a:r>
              <a:rPr lang="en-US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US" sz="1800" dirty="0">
              <a:solidFill>
                <a:srgbClr val="26262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CareerOneStop.org</a:t>
            </a:r>
          </a:p>
          <a:p>
            <a:pPr marL="0" indent="0">
              <a:buNone/>
            </a:pPr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Tricia Dahlman</a:t>
            </a:r>
            <a:b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Operations &amp; Outreach Manager, CareerOneStop</a:t>
            </a:r>
            <a:b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Patricia.Dahlman@state.mn.us</a:t>
            </a:r>
            <a:endParaRPr lang="en-US" sz="18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kern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Julie Remington</a:t>
            </a:r>
            <a:br>
              <a:rPr lang="en-US" sz="2400" b="1" kern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kern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 Strategist, CareerOneStop</a:t>
            </a:r>
            <a:br>
              <a:rPr lang="en-US" sz="1800" kern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kern="12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Julie.Remington@state.mn.us</a:t>
            </a:r>
            <a:endParaRPr lang="en-US" sz="1800" kern="12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kern="1200" dirty="0">
              <a:effectLst/>
            </a:endParaRPr>
          </a:p>
          <a:p>
            <a:endParaRPr lang="en-US" dirty="0"/>
          </a:p>
        </p:txBody>
      </p:sp>
      <p:pic>
        <p:nvPicPr>
          <p:cNvPr id="4" name="Picture 3" descr="A picture of the WorkforceGPS logo">
            <a:extLst>
              <a:ext uri="{FF2B5EF4-FFF2-40B4-BE49-F238E27FC236}">
                <a16:creationId xmlns:a16="http://schemas.microsoft.com/office/drawing/2014/main" id="{1067295B-F5B8-C4FB-BCA6-F31D9BD618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83289"/>
      </p:ext>
    </p:extLst>
  </p:cSld>
  <p:clrMapOvr>
    <a:masterClrMapping/>
  </p:clrMapOvr>
</p:sld>
</file>

<file path=ppt/theme/theme1.xml><?xml version="1.0" encoding="utf-8"?>
<a:theme xmlns:a="http://schemas.openxmlformats.org/drawingml/2006/main" name="1_Ripple">
  <a:themeElements>
    <a:clrScheme name="Custom 1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0068AE"/>
      </a:hlink>
      <a:folHlink>
        <a:srgbClr val="AFE1FF"/>
      </a:folHlink>
    </a:clrScheme>
    <a:fontScheme name="1_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lcf76f155ced4ddcb4097134ff3c332f xmlns="56ea17bb-c96d-4826-b465-01eec0dd23dd">
      <Terms xmlns="http://schemas.microsoft.com/office/infopath/2007/PartnerControls"/>
    </lcf76f155ced4ddcb4097134ff3c332f>
    <FileHash xmlns="56ea17bb-c96d-4826-b465-01eec0dd23dd" xsi:nil="true"/>
    <DetailLink xmlns="http://schemas.microsoft.com/sharepoint/v3">
      <Url xsi:nil="true"/>
      <Description xsi:nil="true"/>
    </DetailLink>
    <TagforRe_x002d_Org xmlns="56ea17bb-c96d-4826-b465-01eec0dd23dd" xsi:nil="true"/>
    <UniqueSourceRef xmlns="56ea17bb-c96d-4826-b465-01eec0dd23dd" xsi:nil="true"/>
    <TaxCatchAll xmlns="05d88611-e516-4d1a-b12e-39107e78b3d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2BBDCC32AD74AB640967B88EF271F" ma:contentTypeVersion="25" ma:contentTypeDescription="Create a new document." ma:contentTypeScope="" ma:versionID="ec41d0824327515762ae4a8a0dd93d50">
  <xsd:schema xmlns:xsd="http://www.w3.org/2001/XMLSchema" xmlns:xs="http://www.w3.org/2001/XMLSchema" xmlns:p="http://schemas.microsoft.com/office/2006/metadata/properties" xmlns:ns1="http://schemas.microsoft.com/sharepoint/v3" xmlns:ns2="56ea17bb-c96d-4826-b465-01eec0dd23dd" xmlns:ns3="05d88611-e516-4d1a-b12e-39107e78b3d0" targetNamespace="http://schemas.microsoft.com/office/2006/metadata/properties" ma:root="true" ma:fieldsID="dcccc7f3b021689c323f31f2812160a9" ns1:_="" ns2:_="" ns3:_="">
    <xsd:import namespace="http://schemas.microsoft.com/sharepoint/v3"/>
    <xsd:import namespace="56ea17bb-c96d-4826-b465-01eec0dd23dd"/>
    <xsd:import namespace="05d88611-e516-4d1a-b12e-39107e78b3d0"/>
    <xsd:element name="properties">
      <xsd:complexType>
        <xsd:sequence>
          <xsd:element name="documentManagement">
            <xsd:complexType>
              <xsd:all>
                <xsd:element ref="ns2:UniqueSourceRef" minOccurs="0"/>
                <xsd:element ref="ns2:FileHash" minOccurs="0"/>
                <xsd:element ref="ns3:SharedWithUsers" minOccurs="0"/>
                <xsd:element ref="ns3:SharedWithDetails" minOccurs="0"/>
                <xsd:element ref="ns3:SharingHintHash" minOccurs="0"/>
                <xsd:element ref="ns3:LastSharedByTime" minOccurs="0"/>
                <xsd:element ref="ns3:LastSharedByUser" minOccurs="0"/>
                <xsd:element ref="ns1:DetailLink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TagforRe_x002d_Or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etailLink" ma:index="15" nillable="true" ma:displayName="Detail Link" ma:description="Link for page for clicking through for details " ma:internalName="Detail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ea17bb-c96d-4826-b465-01eec0dd23dd" elementFormDefault="qualified">
    <xsd:import namespace="http://schemas.microsoft.com/office/2006/documentManagement/types"/>
    <xsd:import namespace="http://schemas.microsoft.com/office/infopath/2007/PartnerControls"/>
    <xsd:element name="UniqueSourceRef" ma:index="8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FileHash" ma:index="9" nillable="true" ma:displayName="FileHash" ma:internalName="FileHash">
      <xsd:simpleType>
        <xsd:restriction base="dms:Note">
          <xsd:maxLength value="255"/>
        </xsd:restriction>
      </xsd:simpleType>
    </xsd:element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9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340efca0-e4bb-4e8d-9d61-7e4cbb849e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agforRe_x002d_Org" ma:index="32" nillable="true" ma:displayName="Tag for Re-Org" ma:format="Dropdown" ma:internalName="TagforRe_x002d_Or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d88611-e516-4d1a-b12e-39107e78b3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TaxCatchAll" ma:index="29" nillable="true" ma:displayName="Taxonomy Catch All Column" ma:hidden="true" ma:list="{b0c5c2e3-fb76-4642-9669-5f51cb299f84}" ma:internalName="TaxCatchAll" ma:showField="CatchAllData" ma:web="05d88611-e516-4d1a-b12e-39107e78b3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1A54B7-A9DE-4472-826D-B350BF86EB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492DB8-6E89-4F93-8BED-69DBDC18264C}">
  <ds:schemaRefs>
    <ds:schemaRef ds:uri="http://www.w3.org/XML/1998/namespace"/>
    <ds:schemaRef ds:uri="http://purl.org/dc/elements/1.1/"/>
    <ds:schemaRef ds:uri="2b487234-2a61-45b0-86e3-998bf12a0e9d"/>
    <ds:schemaRef ds:uri="http://schemas.openxmlformats.org/package/2006/metadata/core-properties"/>
    <ds:schemaRef ds:uri="http://purl.org/dc/terms/"/>
    <ds:schemaRef ds:uri="2a1ba486-ff2f-4459-80ac-1ab5aa17f82f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dcmitype/"/>
    <ds:schemaRef ds:uri="56ea17bb-c96d-4826-b465-01eec0dd23dd"/>
    <ds:schemaRef ds:uri="http://schemas.microsoft.com/sharepoint/v3"/>
    <ds:schemaRef ds:uri="05d88611-e516-4d1a-b12e-39107e78b3d0"/>
  </ds:schemaRefs>
</ds:datastoreItem>
</file>

<file path=customXml/itemProps3.xml><?xml version="1.0" encoding="utf-8"?>
<ds:datastoreItem xmlns:ds="http://schemas.openxmlformats.org/officeDocument/2006/customXml" ds:itemID="{A5B1A769-739E-49F9-A796-781422E5F9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6ea17bb-c96d-4826-b465-01eec0dd23dd"/>
    <ds:schemaRef ds:uri="05d88611-e516-4d1a-b12e-39107e78b3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cos-new logo</Template>
  <TotalTime>14889</TotalTime>
  <Words>466</Words>
  <Application>Microsoft Office PowerPoint</Application>
  <PresentationFormat>On-screen Show (4:3)</PresentationFormat>
  <Paragraphs>153</Paragraphs>
  <Slides>44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Cambria</vt:lpstr>
      <vt:lpstr>Wingdings</vt:lpstr>
      <vt:lpstr>1_Ripple</vt:lpstr>
      <vt:lpstr>Office Theme</vt:lpstr>
      <vt:lpstr>1_Office Theme</vt:lpstr>
      <vt:lpstr>CareerOneStop Tools for Youth</vt:lpstr>
      <vt:lpstr>Division of Youth Services (DYS)</vt:lpstr>
      <vt:lpstr>Oversight and Funding of  WIOA Formula Activities</vt:lpstr>
      <vt:lpstr>Workforce Innovation and Opportunity Act (WIOA) Youth 14 Program Elements</vt:lpstr>
      <vt:lpstr>WIOA Youth 14 Program Elements (con’t)</vt:lpstr>
      <vt:lpstr>For More Information…</vt:lpstr>
      <vt:lpstr>Agenda</vt:lpstr>
      <vt:lpstr>CareerOneStop</vt:lpstr>
      <vt:lpstr>Contact Information</vt:lpstr>
      <vt:lpstr>Questions</vt:lpstr>
      <vt:lpstr>Screenshots</vt:lpstr>
      <vt:lpstr>GetMyFuture</vt:lpstr>
      <vt:lpstr>Explore Careers</vt:lpstr>
      <vt:lpstr>Interest Assessment</vt:lpstr>
      <vt:lpstr>Interest Assessment Results</vt:lpstr>
      <vt:lpstr>Your Interests</vt:lpstr>
      <vt:lpstr>Work Values Matcher</vt:lpstr>
      <vt:lpstr>Work Values Matcher 2</vt:lpstr>
      <vt:lpstr>Work Values Matcher Results</vt:lpstr>
      <vt:lpstr>Work Values Matcher Value Description</vt:lpstr>
      <vt:lpstr>Work Values Matcher Career List</vt:lpstr>
      <vt:lpstr>Occupation Profile </vt:lpstr>
      <vt:lpstr>Career Cluster / Industry Videos</vt:lpstr>
      <vt:lpstr>Education</vt:lpstr>
      <vt:lpstr>Local Training Finder</vt:lpstr>
      <vt:lpstr>Scholarship Finder</vt:lpstr>
      <vt:lpstr>Scholarship Detail</vt:lpstr>
      <vt:lpstr>Certification Finder</vt:lpstr>
      <vt:lpstr>Certification Finder Detail Page</vt:lpstr>
      <vt:lpstr>Apprenticeships</vt:lpstr>
      <vt:lpstr>Employment</vt:lpstr>
      <vt:lpstr>Ideas for first jobs</vt:lpstr>
      <vt:lpstr>Get work experience</vt:lpstr>
      <vt:lpstr>Practice Job Application</vt:lpstr>
      <vt:lpstr>Resumes</vt:lpstr>
      <vt:lpstr>Job Finder</vt:lpstr>
      <vt:lpstr>Job Finder Detail Page</vt:lpstr>
      <vt:lpstr>Business Finder Results Page</vt:lpstr>
      <vt:lpstr>Find Support</vt:lpstr>
      <vt:lpstr>Youth Program Finder</vt:lpstr>
      <vt:lpstr>ReEntry Program Finder</vt:lpstr>
      <vt:lpstr>Footer</vt:lpstr>
      <vt:lpstr>User Accounts</vt:lpstr>
      <vt:lpstr>User Guide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YouthPPT</dc:title>
  <dc:creator>CareerOneStop</dc:creator>
  <cp:lastModifiedBy>Tenner, Kelly (DEED)</cp:lastModifiedBy>
  <cp:revision>729</cp:revision>
  <cp:lastPrinted>2024-01-11T14:35:45Z</cp:lastPrinted>
  <dcterms:created xsi:type="dcterms:W3CDTF">2007-04-17T16:38:40Z</dcterms:created>
  <dcterms:modified xsi:type="dcterms:W3CDTF">2025-06-25T21:00:34Z</dcterms:modified>
  <dc:language>English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0x010100FC82BBDCC32AD74AB640967B88EF271F</vt:lpwstr>
  </property>
  <property fmtid="{D5CDD505-2E9C-101B-9397-08002B2CF9AE}" pid="3" name="Order">
    <vt:r8>8900</vt:r8>
  </property>
</Properties>
</file>