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40"/>
  </p:notesMasterIdLst>
  <p:handoutMasterIdLst>
    <p:handoutMasterId r:id="rId41"/>
  </p:handoutMasterIdLst>
  <p:sldIdLst>
    <p:sldId id="291" r:id="rId5"/>
    <p:sldId id="292" r:id="rId6"/>
    <p:sldId id="293" r:id="rId7"/>
    <p:sldId id="294" r:id="rId8"/>
    <p:sldId id="295" r:id="rId9"/>
    <p:sldId id="296" r:id="rId10"/>
    <p:sldId id="297" r:id="rId11"/>
    <p:sldId id="298" r:id="rId12"/>
    <p:sldId id="299" r:id="rId13"/>
    <p:sldId id="300" r:id="rId14"/>
    <p:sldId id="301" r:id="rId15"/>
    <p:sldId id="302" r:id="rId16"/>
    <p:sldId id="303" r:id="rId17"/>
    <p:sldId id="304" r:id="rId18"/>
    <p:sldId id="305" r:id="rId19"/>
    <p:sldId id="327" r:id="rId20"/>
    <p:sldId id="328" r:id="rId21"/>
    <p:sldId id="329" r:id="rId22"/>
    <p:sldId id="330" r:id="rId23"/>
    <p:sldId id="312" r:id="rId24"/>
    <p:sldId id="310" r:id="rId25"/>
    <p:sldId id="313" r:id="rId26"/>
    <p:sldId id="314" r:id="rId27"/>
    <p:sldId id="331" r:id="rId28"/>
    <p:sldId id="316" r:id="rId29"/>
    <p:sldId id="317" r:id="rId30"/>
    <p:sldId id="332" r:id="rId31"/>
    <p:sldId id="333" r:id="rId32"/>
    <p:sldId id="334" r:id="rId33"/>
    <p:sldId id="335" r:id="rId34"/>
    <p:sldId id="336" r:id="rId35"/>
    <p:sldId id="337" r:id="rId36"/>
    <p:sldId id="338" r:id="rId37"/>
    <p:sldId id="325" r:id="rId38"/>
    <p:sldId id="339"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565FF"/>
    <a:srgbClr val="8064A2"/>
    <a:srgbClr val="004481"/>
    <a:srgbClr val="E5EA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60191" autoAdjust="0"/>
  </p:normalViewPr>
  <p:slideViewPr>
    <p:cSldViewPr>
      <p:cViewPr varScale="1">
        <p:scale>
          <a:sx n="114" d="100"/>
          <a:sy n="114" d="100"/>
        </p:scale>
        <p:origin x="948" y="96"/>
      </p:cViewPr>
      <p:guideLst>
        <p:guide orient="horz" pos="2160"/>
        <p:guide pos="2880"/>
      </p:guideLst>
    </p:cSldViewPr>
  </p:slideViewPr>
  <p:notesTextViewPr>
    <p:cViewPr>
      <p:scale>
        <a:sx n="1" d="1"/>
        <a:sy n="1" d="1"/>
      </p:scale>
      <p:origin x="0" y="0"/>
    </p:cViewPr>
  </p:notesTextViewPr>
  <p:sorterViewPr>
    <p:cViewPr>
      <p:scale>
        <a:sx n="100" d="100"/>
        <a:sy n="100" d="100"/>
      </p:scale>
      <p:origin x="0" y="4506"/>
    </p:cViewPr>
  </p:sorterViewPr>
  <p:notesViewPr>
    <p:cSldViewPr>
      <p:cViewPr varScale="1">
        <p:scale>
          <a:sx n="60" d="100"/>
          <a:sy n="60" d="100"/>
        </p:scale>
        <p:origin x="-2538" y="-78"/>
      </p:cViewPr>
      <p:guideLst>
        <p:guide orient="horz" pos="2880"/>
        <p:guide pos="2160"/>
      </p:guideLst>
    </p:cSldViewPr>
  </p:notesViewPr>
  <p:gridSpacing cx="75895" cy="75895"/>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27612DA-D629-4092-9C1E-920BDE543AFB}" type="datetimeFigureOut">
              <a:rPr lang="en-US" smtClean="0"/>
              <a:t>2/20/2020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B6C37F7-E826-4410-A05A-928EDEB5BA9B}" type="slidenum">
              <a:rPr lang="en-US" smtClean="0"/>
              <a:t>‹#›</a:t>
            </a:fld>
            <a:endParaRPr lang="en-US" dirty="0"/>
          </a:p>
        </p:txBody>
      </p:sp>
    </p:spTree>
    <p:extLst>
      <p:ext uri="{BB962C8B-B14F-4D97-AF65-F5344CB8AC3E}">
        <p14:creationId xmlns:p14="http://schemas.microsoft.com/office/powerpoint/2010/main" val="110657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0DBEED-90E1-4420-993B-ED66FDA51C2E}" type="datetimeFigureOut">
              <a:rPr lang="en-US" smtClean="0"/>
              <a:t>2/20/2020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C30CC5-8220-4518-A668-4708ABA0D996}" type="slidenum">
              <a:rPr lang="en-US" smtClean="0"/>
              <a:t>‹#›</a:t>
            </a:fld>
            <a:endParaRPr lang="en-US" dirty="0"/>
          </a:p>
        </p:txBody>
      </p:sp>
    </p:spTree>
    <p:extLst>
      <p:ext uri="{BB962C8B-B14F-4D97-AF65-F5344CB8AC3E}">
        <p14:creationId xmlns:p14="http://schemas.microsoft.com/office/powerpoint/2010/main" val="2849752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someone has questions about the Engineering Competency Model, please refer him/her to </a:t>
            </a:r>
            <a:r>
              <a:rPr lang="en-US" sz="1200" kern="1200" dirty="0" smtClean="0">
                <a:solidFill>
                  <a:schemeClr val="tx1"/>
                </a:solidFill>
                <a:effectLst/>
                <a:latin typeface="+mn-lt"/>
                <a:ea typeface="+mn-ea"/>
                <a:cs typeface="+mn-cs"/>
              </a:rPr>
              <a:t>the Competency Model</a:t>
            </a:r>
            <a:r>
              <a:rPr lang="en-US" sz="1200" kern="1200" baseline="0" dirty="0" smtClean="0">
                <a:solidFill>
                  <a:schemeClr val="tx1"/>
                </a:solidFill>
                <a:effectLst/>
                <a:latin typeface="+mn-lt"/>
                <a:ea typeface="+mn-ea"/>
                <a:cs typeface="+mn-cs"/>
              </a:rPr>
              <a:t> Clearinghouse</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webpage, </a:t>
            </a:r>
            <a:r>
              <a:rPr lang="en-US" sz="1200" u="sng" strike="noStrike" kern="1200" dirty="0" smtClean="0">
                <a:solidFill>
                  <a:schemeClr val="accent6"/>
                </a:solidFill>
                <a:effectLst/>
                <a:latin typeface="+mn-lt"/>
                <a:ea typeface="+mn-ea"/>
                <a:cs typeface="+mn-cs"/>
              </a:rPr>
              <a:t>www.careeronestop.org/CMC/engineering</a:t>
            </a:r>
            <a:r>
              <a:rPr lang="en-US" sz="1200" strike="noStrike" kern="1200" dirty="0" smtClean="0">
                <a:solidFill>
                  <a:srgbClr val="C00000"/>
                </a:solidFill>
                <a:effectLst/>
                <a:latin typeface="+mn-lt"/>
                <a:ea typeface="+mn-ea"/>
                <a:cs typeface="+mn-cs"/>
              </a:rPr>
              <a:t>.</a:t>
            </a:r>
            <a:r>
              <a:rPr lang="en-US" sz="1200" strike="noStrike" kern="1200" baseline="0" dirty="0" smtClean="0">
                <a:solidFill>
                  <a:srgbClr val="C00000"/>
                </a:solidFill>
                <a:effectLst/>
                <a:latin typeface="+mn-lt"/>
                <a:ea typeface="+mn-ea"/>
                <a:cs typeface="+mn-cs"/>
              </a:rPr>
              <a:t> </a:t>
            </a:r>
            <a:endParaRPr lang="en-US" strike="sngStrike" dirty="0">
              <a:solidFill>
                <a:srgbClr val="C00000"/>
              </a:solidFill>
            </a:endParaRPr>
          </a:p>
        </p:txBody>
      </p:sp>
      <p:sp>
        <p:nvSpPr>
          <p:cNvPr id="4" name="Slide Number Placeholder 3"/>
          <p:cNvSpPr>
            <a:spLocks noGrp="1"/>
          </p:cNvSpPr>
          <p:nvPr>
            <p:ph type="sldNum" sz="quarter" idx="10"/>
          </p:nvPr>
        </p:nvSpPr>
        <p:spPr/>
        <p:txBody>
          <a:bodyPr/>
          <a:lstStyle/>
          <a:p>
            <a:fld id="{F2609877-C97B-4DF2-938E-7DD3CAA74FD9}" type="slidenum">
              <a:rPr lang="en-US" smtClean="0"/>
              <a:t>1</a:t>
            </a:fld>
            <a:endParaRPr lang="en-US" dirty="0"/>
          </a:p>
        </p:txBody>
      </p:sp>
    </p:spTree>
    <p:extLst>
      <p:ext uri="{BB962C8B-B14F-4D97-AF65-F5344CB8AC3E}">
        <p14:creationId xmlns:p14="http://schemas.microsoft.com/office/powerpoint/2010/main" val="192921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base of the model consists of Tiers </a:t>
            </a:r>
            <a:r>
              <a:rPr lang="en-US" sz="1200" kern="1200" dirty="0" smtClean="0">
                <a:solidFill>
                  <a:schemeClr val="tx1"/>
                </a:solidFill>
                <a:effectLst/>
                <a:latin typeface="+mn-lt"/>
                <a:ea typeface="+mn-ea"/>
                <a:cs typeface="+mn-cs"/>
              </a:rPr>
              <a:t>1-3,</a:t>
            </a:r>
            <a:r>
              <a:rPr lang="en-US" sz="1200" kern="1200" baseline="0" dirty="0" smtClean="0">
                <a:solidFill>
                  <a:schemeClr val="tx1"/>
                </a:solidFill>
                <a:effectLst/>
                <a:latin typeface="+mn-lt"/>
                <a:ea typeface="+mn-ea"/>
                <a:cs typeface="+mn-cs"/>
              </a:rPr>
              <a:t> which</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represent the non-technical and work readiness skills that most employers demand.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Tiers 1 and 2 are shown here. Tier 1 encompasses personal effectiveness competencies and Tier 2 contains academic competencies</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First and foremost, effective engineers are effective people. Personal effectiveness competencies such as Interpersonal Skills, Integrity, Professionalism, Initiative, Adaptability and Flexibility, Dependability and Reliability, and an interest in Lifelong Learning are essential qualities engineers need to advance and succeed professionally.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Next is Tier 2 – Academic Competencies.  Academically, engineers must be highly competent </a:t>
            </a:r>
            <a:r>
              <a:rPr lang="en-US" sz="1200" kern="1200" dirty="0" smtClean="0">
                <a:solidFill>
                  <a:schemeClr val="tx1"/>
                </a:solidFill>
                <a:effectLst/>
                <a:latin typeface="+mn-lt"/>
                <a:ea typeface="+mn-ea"/>
                <a:cs typeface="+mn-cs"/>
              </a:rPr>
              <a:t>in </a:t>
            </a:r>
            <a:r>
              <a:rPr lang="en-US" sz="1200" kern="1200" dirty="0">
                <a:solidFill>
                  <a:schemeClr val="tx1"/>
                </a:solidFill>
                <a:effectLst/>
                <a:latin typeface="+mn-lt"/>
                <a:ea typeface="+mn-ea"/>
                <a:cs typeface="+mn-cs"/>
              </a:rPr>
              <a:t>the areas of math and science and technology, and possess computer and critical and analytical thinking skills. Reading, writing, and communication skills are necessary as well.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By combining these skills, engineers are equipped to think critically about the systems problems they need to solve, and </a:t>
            </a:r>
            <a:r>
              <a:rPr lang="en-US" sz="1200" kern="1200" dirty="0" smtClean="0">
                <a:solidFill>
                  <a:schemeClr val="tx1"/>
                </a:solidFill>
                <a:effectLst/>
                <a:latin typeface="+mn-lt"/>
                <a:ea typeface="+mn-ea"/>
                <a:cs typeface="+mn-cs"/>
              </a:rPr>
              <a:t>to convey </a:t>
            </a:r>
            <a:r>
              <a:rPr lang="en-US" sz="1200" kern="1200" dirty="0">
                <a:solidFill>
                  <a:schemeClr val="tx1"/>
                </a:solidFill>
                <a:effectLst/>
                <a:latin typeface="+mn-lt"/>
                <a:ea typeface="+mn-ea"/>
                <a:cs typeface="+mn-cs"/>
              </a:rPr>
              <a:t>these ideas to varying audiences through numerous technology platforms.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609877-C97B-4DF2-938E-7DD3CAA74FD9}" type="slidenum">
              <a:rPr lang="en-US" smtClean="0"/>
              <a:t>10</a:t>
            </a:fld>
            <a:endParaRPr lang="en-US" dirty="0"/>
          </a:p>
        </p:txBody>
      </p:sp>
    </p:spTree>
    <p:extLst>
      <p:ext uri="{BB962C8B-B14F-4D97-AF65-F5344CB8AC3E}">
        <p14:creationId xmlns:p14="http://schemas.microsoft.com/office/powerpoint/2010/main" val="1137900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Once engineers have demonstrated themselves to be competent and effective personally and academically, they must then apply these skills professionally in the </a:t>
            </a:r>
            <a:r>
              <a:rPr lang="en-US" sz="1200" kern="1200" dirty="0" smtClean="0">
                <a:solidFill>
                  <a:schemeClr val="tx1"/>
                </a:solidFill>
                <a:effectLst/>
                <a:latin typeface="+mn-lt"/>
                <a:ea typeface="+mn-ea"/>
                <a:cs typeface="+mn-cs"/>
              </a:rPr>
              <a:t>workplace</a:t>
            </a:r>
            <a:r>
              <a:rPr lang="en-US" sz="1200" kern="1200" baseline="0" dirty="0" smtClean="0">
                <a:solidFill>
                  <a:schemeClr val="tx1"/>
                </a:solidFill>
                <a:effectLst/>
                <a:latin typeface="+mn-lt"/>
                <a:ea typeface="+mn-ea"/>
                <a:cs typeface="+mn-cs"/>
              </a:rPr>
              <a:t> using </a:t>
            </a:r>
            <a:r>
              <a:rPr lang="en-US" sz="1200" kern="1200" dirty="0" smtClean="0">
                <a:solidFill>
                  <a:schemeClr val="tx1"/>
                </a:solidFill>
                <a:effectLst/>
                <a:latin typeface="+mn-lt"/>
                <a:ea typeface="+mn-ea"/>
                <a:cs typeface="+mn-cs"/>
              </a:rPr>
              <a:t>competencies that are included in </a:t>
            </a:r>
            <a:r>
              <a:rPr lang="en-US" sz="1200" kern="1200" dirty="0">
                <a:solidFill>
                  <a:schemeClr val="tx1"/>
                </a:solidFill>
                <a:effectLst/>
                <a:latin typeface="+mn-lt"/>
                <a:ea typeface="+mn-ea"/>
                <a:cs typeface="+mn-cs"/>
              </a:rPr>
              <a:t>Tier 3. Engineers are team players that employ business fundamentals with internal collaborators and external clients and stakeholders.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Engineers approach on-the-job challenges with solutions – working with tools and technology, and leveraging project management skills and keen attention to detail to achieve a project’s desired results.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the workplace, effective engineers leverage their planning and organizational skills and creative thinking ability to approach challenges with solutions. </a:t>
            </a:r>
          </a:p>
          <a:p>
            <a:endParaRPr lang="en-US" dirty="0"/>
          </a:p>
        </p:txBody>
      </p:sp>
      <p:sp>
        <p:nvSpPr>
          <p:cNvPr id="4" name="Slide Number Placeholder 3"/>
          <p:cNvSpPr>
            <a:spLocks noGrp="1"/>
          </p:cNvSpPr>
          <p:nvPr>
            <p:ph type="sldNum" sz="quarter" idx="10"/>
          </p:nvPr>
        </p:nvSpPr>
        <p:spPr/>
        <p:txBody>
          <a:bodyPr/>
          <a:lstStyle/>
          <a:p>
            <a:fld id="{F2609877-C97B-4DF2-938E-7DD3CAA74FD9}" type="slidenum">
              <a:rPr lang="en-US" smtClean="0"/>
              <a:t>11</a:t>
            </a:fld>
            <a:endParaRPr lang="en-US" dirty="0"/>
          </a:p>
        </p:txBody>
      </p:sp>
    </p:spTree>
    <p:extLst>
      <p:ext uri="{BB962C8B-B14F-4D97-AF65-F5344CB8AC3E}">
        <p14:creationId xmlns:p14="http://schemas.microsoft.com/office/powerpoint/2010/main" val="3547711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Tier 4 highlights essential industry-wide competencies.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From the office to the field, engineers’ technical competencies are key. Engineers practice the foundations of engineering – overlaying industry-wide knowledge with discipline-specific expertise, while maintaining a continual focus on the pillars of engineering design, quality, sustainability, security, and professional ethics. Manufacturing and construction; operations and maintenance; business, legal and public policy; engineering economics; and quality control and assurance are additional vital industry-wide competencies.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 mentioned earlier, we consider this a "Tier 4" model, which means that it addresses industry-wide requirements that are common to all sectors of engineering. It does not go into the requirements unique to specific branches of engineering, which is why there is no Tier 5 at this time.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609877-C97B-4DF2-938E-7DD3CAA74FD9}" type="slidenum">
              <a:rPr lang="en-US" smtClean="0"/>
              <a:t>12</a:t>
            </a:fld>
            <a:endParaRPr lang="en-US" dirty="0"/>
          </a:p>
        </p:txBody>
      </p:sp>
    </p:spTree>
    <p:extLst>
      <p:ext uri="{BB962C8B-B14F-4D97-AF65-F5344CB8AC3E}">
        <p14:creationId xmlns:p14="http://schemas.microsoft.com/office/powerpoint/2010/main" val="3174754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can we meet the demand for more engineers? By inspiring people – smart, effective people – that want to work in a profession where they are empowered to solve the world’s challenges using a unique set of personal, academic, and technical skills.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When engineers apply these fundamental skills in their daily work, they design, improve, and sustain the systems and structures we rely on. As a result, our roads and bridges are safer, our cars are more dependable, our food and water supplies are healthier, and we are more globally connected than ever before.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By leveraging this integrated system of core engineering competencies, we are building high caliber engineers of the future that will equip the industry to amplify its growing impact.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Become an engineer, and you too can help to solve the world’s problems competently and with confidence.  </a:t>
            </a:r>
          </a:p>
        </p:txBody>
      </p:sp>
      <p:sp>
        <p:nvSpPr>
          <p:cNvPr id="4" name="Slide Number Placeholder 3"/>
          <p:cNvSpPr>
            <a:spLocks noGrp="1"/>
          </p:cNvSpPr>
          <p:nvPr>
            <p:ph type="sldNum" sz="quarter" idx="10"/>
          </p:nvPr>
        </p:nvSpPr>
        <p:spPr/>
        <p:txBody>
          <a:bodyPr/>
          <a:lstStyle/>
          <a:p>
            <a:fld id="{F2609877-C97B-4DF2-938E-7DD3CAA74FD9}" type="slidenum">
              <a:rPr lang="en-US" smtClean="0"/>
              <a:t>13</a:t>
            </a:fld>
            <a:endParaRPr lang="en-US" dirty="0"/>
          </a:p>
        </p:txBody>
      </p:sp>
    </p:spTree>
    <p:extLst>
      <p:ext uri="{BB962C8B-B14F-4D97-AF65-F5344CB8AC3E}">
        <p14:creationId xmlns:p14="http://schemas.microsoft.com/office/powerpoint/2010/main" val="1282952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Do you have what it takes to engineer our future? Visit </a:t>
            </a:r>
            <a:r>
              <a:rPr lang="en-US" sz="1200" kern="1200" dirty="0" smtClean="0">
                <a:solidFill>
                  <a:schemeClr val="tx1"/>
                </a:solidFill>
                <a:effectLst/>
                <a:latin typeface="+mn-lt"/>
                <a:ea typeface="+mn-ea"/>
                <a:cs typeface="+mn-cs"/>
              </a:rPr>
              <a:t>the Competency Model Clearinghouse at </a:t>
            </a:r>
            <a:r>
              <a:rPr lang="en-US" sz="1200" u="sng" strike="noStrike" kern="1200" dirty="0" smtClean="0">
                <a:solidFill>
                  <a:schemeClr val="accent6"/>
                </a:solidFill>
                <a:effectLst/>
                <a:latin typeface="+mn-lt"/>
                <a:ea typeface="+mn-ea"/>
                <a:cs typeface="+mn-cs"/>
              </a:rPr>
              <a:t>www.careeronestop.org/CMC/engineering</a:t>
            </a:r>
            <a:r>
              <a:rPr lang="en-US" sz="1200" u="none" strike="noStrike" kern="1200" baseline="0" dirty="0" smtClean="0">
                <a:solidFill>
                  <a:schemeClr val="accent6"/>
                </a:solidFill>
                <a:effectLst/>
                <a:latin typeface="+mn-lt"/>
                <a:ea typeface="+mn-ea"/>
                <a:cs typeface="+mn-cs"/>
              </a:rPr>
              <a:t> </a:t>
            </a:r>
            <a:r>
              <a:rPr lang="en-US" sz="1200" u="none" kern="1200" dirty="0" smtClean="0">
                <a:solidFill>
                  <a:schemeClr val="tx1"/>
                </a:solidFill>
                <a:effectLst/>
                <a:latin typeface="+mn-lt"/>
                <a:ea typeface="+mn-ea"/>
                <a:cs typeface="+mn-cs"/>
              </a:rPr>
              <a:t>to </a:t>
            </a:r>
            <a:r>
              <a:rPr lang="en-US" sz="1200" kern="1200" dirty="0">
                <a:solidFill>
                  <a:schemeClr val="tx1"/>
                </a:solidFill>
                <a:effectLst/>
                <a:latin typeface="+mn-lt"/>
                <a:ea typeface="+mn-ea"/>
                <a:cs typeface="+mn-cs"/>
              </a:rPr>
              <a:t>learn more about the Engineering Competency </a:t>
            </a:r>
            <a:r>
              <a:rPr lang="en-US" sz="1200" kern="1200" dirty="0" smtClean="0">
                <a:solidFill>
                  <a:schemeClr val="tx1"/>
                </a:solidFill>
                <a:effectLst/>
                <a:latin typeface="+mn-lt"/>
                <a:ea typeface="+mn-ea"/>
                <a:cs typeface="+mn-cs"/>
              </a:rPr>
              <a:t>Model and access additional resources related to the model.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0" kern="1200" dirty="0">
                <a:solidFill>
                  <a:schemeClr val="tx1"/>
                </a:solidFill>
                <a:effectLst/>
                <a:latin typeface="+mn-lt"/>
                <a:ea typeface="+mn-ea"/>
                <a:cs typeface="+mn-cs"/>
              </a:rPr>
              <a:t>This presentation and the development of the model was made possible through a grant by the United Engineering Foundation.</a:t>
            </a:r>
            <a:r>
              <a:rPr lang="en-US" sz="1200" i="0" kern="1200" baseline="0" dirty="0">
                <a:solidFill>
                  <a:schemeClr val="tx1"/>
                </a:solidFill>
                <a:effectLst/>
                <a:latin typeface="+mn-lt"/>
                <a:ea typeface="+mn-ea"/>
                <a:cs typeface="+mn-cs"/>
              </a:rPr>
              <a:t> </a:t>
            </a:r>
            <a:endParaRPr lang="en-US"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609877-C97B-4DF2-938E-7DD3CAA74FD9}" type="slidenum">
              <a:rPr lang="en-US" smtClean="0"/>
              <a:t>14</a:t>
            </a:fld>
            <a:endParaRPr lang="en-US" dirty="0"/>
          </a:p>
        </p:txBody>
      </p:sp>
    </p:spTree>
    <p:extLst>
      <p:ext uri="{BB962C8B-B14F-4D97-AF65-F5344CB8AC3E}">
        <p14:creationId xmlns:p14="http://schemas.microsoft.com/office/powerpoint/2010/main" val="1282952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someone has questions about the Engineering Competency Model, please refer him/her to the Competency Model</a:t>
            </a:r>
            <a:r>
              <a:rPr lang="en-US" sz="1200" kern="1200" baseline="0" dirty="0" smtClean="0">
                <a:solidFill>
                  <a:schemeClr val="tx1"/>
                </a:solidFill>
                <a:effectLst/>
                <a:latin typeface="+mn-lt"/>
                <a:ea typeface="+mn-ea"/>
                <a:cs typeface="+mn-cs"/>
              </a:rPr>
              <a:t> Clearinghouse</a:t>
            </a:r>
            <a:r>
              <a:rPr lang="en-US" sz="1200" kern="1200" dirty="0" smtClean="0">
                <a:solidFill>
                  <a:schemeClr val="tx1"/>
                </a:solidFill>
                <a:effectLst/>
                <a:latin typeface="+mn-lt"/>
                <a:ea typeface="+mn-ea"/>
                <a:cs typeface="+mn-cs"/>
              </a:rPr>
              <a:t> webpage, </a:t>
            </a:r>
            <a:r>
              <a:rPr lang="en-US" sz="1200" u="sng" strike="noStrike" kern="1200" dirty="0" smtClean="0">
                <a:solidFill>
                  <a:schemeClr val="accent6"/>
                </a:solidFill>
                <a:effectLst/>
                <a:latin typeface="+mn-lt"/>
                <a:ea typeface="+mn-ea"/>
                <a:cs typeface="+mn-cs"/>
              </a:rPr>
              <a:t>www.careeronestop.org/CMC/engineering</a:t>
            </a:r>
            <a:r>
              <a:rPr lang="en-US" sz="1200" strike="noStrike" kern="1200" dirty="0" smtClean="0">
                <a:solidFill>
                  <a:srgbClr val="C00000"/>
                </a:solidFill>
                <a:effectLst/>
                <a:latin typeface="+mn-lt"/>
                <a:ea typeface="+mn-ea"/>
                <a:cs typeface="+mn-cs"/>
              </a:rPr>
              <a:t>.</a:t>
            </a:r>
            <a:r>
              <a:rPr lang="en-US" sz="1200" strike="noStrike" kern="1200" baseline="0" dirty="0" smtClean="0">
                <a:solidFill>
                  <a:srgbClr val="C00000"/>
                </a:solidFill>
                <a:effectLst/>
                <a:latin typeface="+mn-lt"/>
                <a:ea typeface="+mn-ea"/>
                <a:cs typeface="+mn-cs"/>
              </a:rPr>
              <a:t> </a:t>
            </a:r>
            <a:endParaRPr lang="en-US" strike="sngStrike" dirty="0">
              <a:solidFill>
                <a:srgbClr val="C00000"/>
              </a:solidFill>
            </a:endParaRPr>
          </a:p>
        </p:txBody>
      </p:sp>
      <p:sp>
        <p:nvSpPr>
          <p:cNvPr id="4" name="Slide Number Placeholder 3"/>
          <p:cNvSpPr>
            <a:spLocks noGrp="1"/>
          </p:cNvSpPr>
          <p:nvPr>
            <p:ph type="sldNum" sz="quarter" idx="10"/>
          </p:nvPr>
        </p:nvSpPr>
        <p:spPr/>
        <p:txBody>
          <a:bodyPr/>
          <a:lstStyle/>
          <a:p>
            <a:fld id="{F2609877-C97B-4DF2-938E-7DD3CAA74FD9}" type="slidenum">
              <a:rPr lang="en-US" smtClean="0"/>
              <a:t>16</a:t>
            </a:fld>
            <a:endParaRPr lang="en-US" dirty="0"/>
          </a:p>
        </p:txBody>
      </p:sp>
    </p:spTree>
    <p:extLst>
      <p:ext uri="{BB962C8B-B14F-4D97-AF65-F5344CB8AC3E}">
        <p14:creationId xmlns:p14="http://schemas.microsoft.com/office/powerpoint/2010/main" val="507291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Engineers solve the world’s fundamental and most complex challenges – serving as the driving force in inventing, designing, building, improving, and sustaining the systems and structures we rely 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The impact of engineers’ work is global: building our infrastructure to get us where we need to go, designing our energy systems to power our lives, and connecting the world’s networks to increase our productivity.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Thanks</a:t>
            </a:r>
            <a:r>
              <a:rPr lang="en-US" sz="1200" kern="1200" baseline="0" dirty="0">
                <a:solidFill>
                  <a:schemeClr val="tx1"/>
                </a:solidFill>
                <a:effectLst/>
                <a:latin typeface="+mn-lt"/>
                <a:ea typeface="+mn-ea"/>
                <a:cs typeface="+mn-cs"/>
              </a:rPr>
              <a:t> to the work of engineers, our </a:t>
            </a:r>
            <a:r>
              <a:rPr lang="en-US" sz="1200" kern="1200" dirty="0">
                <a:solidFill>
                  <a:schemeClr val="tx1"/>
                </a:solidFill>
                <a:effectLst/>
                <a:latin typeface="+mn-lt"/>
                <a:ea typeface="+mn-ea"/>
                <a:cs typeface="+mn-cs"/>
              </a:rPr>
              <a:t>roads and bridges are safer, our cars are more dependable, our food supply is safer and we are more globally connected than ever before.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609877-C97B-4DF2-938E-7DD3CAA74FD9}" type="slidenum">
              <a:rPr lang="en-US" smtClean="0"/>
              <a:t>17</a:t>
            </a:fld>
            <a:endParaRPr lang="en-US" dirty="0"/>
          </a:p>
        </p:txBody>
      </p:sp>
    </p:spTree>
    <p:extLst>
      <p:ext uri="{BB962C8B-B14F-4D97-AF65-F5344CB8AC3E}">
        <p14:creationId xmlns:p14="http://schemas.microsoft.com/office/powerpoint/2010/main" val="1282952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engineering field is growing, and the nation needs more engineers to harness their capabilities to build and sustain a better world.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According to projections from the U.S. Bureau of Labor Statistics, the engineering field will grow by 8.3% between </a:t>
            </a:r>
            <a:r>
              <a:rPr lang="en-US" sz="1200" strike="noStrike" kern="1200" dirty="0" smtClean="0">
                <a:solidFill>
                  <a:srgbClr val="FF0000"/>
                </a:solidFill>
                <a:effectLst/>
                <a:latin typeface="+mn-lt"/>
                <a:ea typeface="+mn-ea"/>
                <a:cs typeface="+mn-cs"/>
              </a:rPr>
              <a:t>2016 </a:t>
            </a:r>
            <a:r>
              <a:rPr lang="en-US" sz="1200" strike="noStrike" kern="1200" dirty="0" smtClean="0">
                <a:solidFill>
                  <a:schemeClr val="tx1"/>
                </a:solidFill>
                <a:effectLst/>
                <a:latin typeface="+mn-lt"/>
                <a:ea typeface="+mn-ea"/>
                <a:cs typeface="+mn-cs"/>
              </a:rPr>
              <a:t>and</a:t>
            </a:r>
            <a:r>
              <a:rPr lang="en-US" sz="1200" kern="1200" dirty="0" smtClean="0">
                <a:solidFill>
                  <a:schemeClr val="tx1"/>
                </a:solidFill>
                <a:effectLst/>
                <a:latin typeface="+mn-lt"/>
                <a:ea typeface="+mn-ea"/>
                <a:cs typeface="+mn-cs"/>
              </a:rPr>
              <a:t> </a:t>
            </a:r>
            <a:r>
              <a:rPr lang="en-US" sz="1200" strike="noStrike" kern="1200" dirty="0" smtClean="0">
                <a:solidFill>
                  <a:srgbClr val="FF0000"/>
                </a:solidFill>
                <a:effectLst/>
                <a:latin typeface="+mn-lt"/>
                <a:ea typeface="+mn-ea"/>
                <a:cs typeface="+mn-cs"/>
              </a:rPr>
              <a:t>2026</a:t>
            </a:r>
            <a:r>
              <a:rPr lang="en-US" sz="1200" kern="1200" dirty="0" smtClean="0">
                <a:solidFill>
                  <a:srgbClr val="FF0000"/>
                </a:solidFill>
                <a:effectLst/>
                <a:latin typeface="+mn-lt"/>
                <a:ea typeface="+mn-ea"/>
                <a:cs typeface="+mn-cs"/>
              </a:rPr>
              <a:t>, </a:t>
            </a:r>
            <a:r>
              <a:rPr lang="en-US" sz="1200" kern="1200" dirty="0" smtClean="0">
                <a:solidFill>
                  <a:schemeClr val="tx1"/>
                </a:solidFill>
                <a:effectLst/>
                <a:latin typeface="+mn-lt"/>
                <a:ea typeface="+mn-ea"/>
                <a:cs typeface="+mn-cs"/>
              </a:rPr>
              <a:t>resulting in over </a:t>
            </a:r>
            <a:r>
              <a:rPr lang="en-US" sz="1200" strike="noStrike" kern="1200" dirty="0" smtClean="0">
                <a:solidFill>
                  <a:schemeClr val="tx1"/>
                </a:solidFill>
                <a:effectLst/>
                <a:latin typeface="+mn-lt"/>
                <a:ea typeface="+mn-ea"/>
                <a:cs typeface="+mn-cs"/>
              </a:rPr>
              <a:t>139,000</a:t>
            </a:r>
            <a:r>
              <a:rPr lang="en-US" sz="1200" kern="1200" dirty="0" smtClean="0">
                <a:solidFill>
                  <a:schemeClr val="tx1"/>
                </a:solidFill>
                <a:effectLst/>
                <a:latin typeface="+mn-lt"/>
                <a:ea typeface="+mn-ea"/>
                <a:cs typeface="+mn-cs"/>
              </a:rPr>
              <a:t> job openings due to growth and net replacements during that period. </a:t>
            </a:r>
          </a:p>
          <a:p>
            <a:pPr marL="171450" lvl="0" indent="-171450">
              <a:buFont typeface="Arial" panose="020B0604020202020204" pitchFamily="34" charset="0"/>
              <a:buChar char="•"/>
            </a:pPr>
            <a:r>
              <a:rPr lang="en-US" sz="1200" strike="noStrike" kern="1200" dirty="0" smtClean="0">
                <a:solidFill>
                  <a:schemeClr val="tx1"/>
                </a:solidFill>
                <a:effectLst/>
                <a:latin typeface="+mn-lt"/>
                <a:ea typeface="+mn-ea"/>
                <a:cs typeface="+mn-cs"/>
              </a:rPr>
              <a:t>Representatives from engineering societies and associations</a:t>
            </a:r>
            <a:r>
              <a:rPr lang="en-US" sz="1200" strike="noStrike" kern="1200" baseline="0" dirty="0" smtClean="0">
                <a:solidFill>
                  <a:schemeClr val="tx1"/>
                </a:solidFill>
                <a:effectLst/>
                <a:latin typeface="+mn-lt"/>
                <a:ea typeface="+mn-ea"/>
                <a:cs typeface="+mn-cs"/>
              </a:rPr>
              <a:t> </a:t>
            </a:r>
            <a:r>
              <a:rPr lang="en-US" sz="1200" strike="noStrike" kern="1200" dirty="0" smtClean="0">
                <a:solidFill>
                  <a:schemeClr val="tx1"/>
                </a:solidFill>
                <a:effectLst/>
                <a:latin typeface="+mn-lt"/>
                <a:ea typeface="+mn-ea"/>
                <a:cs typeface="+mn-cs"/>
              </a:rPr>
              <a:t>and the U.S. Department of Labor (DOL) developed an Engineering Competency Model to serve as a guide for the development of the engineering workforce to help America meet this demand. </a:t>
            </a:r>
          </a:p>
          <a:p>
            <a:pPr marL="0" lvl="0" indent="0">
              <a:buFont typeface="Arial" panose="020B0604020202020204" pitchFamily="34" charset="0"/>
              <a:buNone/>
            </a:pPr>
            <a:endParaRPr lang="en-US" sz="1200" b="0" i="1" kern="1200" dirty="0" smtClean="0">
              <a:solidFill>
                <a:schemeClr val="tx1"/>
              </a:solidFill>
              <a:effectLst/>
              <a:latin typeface="+mn-lt"/>
              <a:ea typeface="+mn-ea"/>
              <a:cs typeface="+mn-cs"/>
            </a:endParaRPr>
          </a:p>
          <a:p>
            <a:pPr marL="0" lvl="0" indent="0">
              <a:buFont typeface="Arial" panose="020B0604020202020204" pitchFamily="34" charset="0"/>
              <a:buNone/>
            </a:pPr>
            <a:r>
              <a:rPr lang="en-US" sz="1200" b="0" i="1" kern="1200" dirty="0" smtClean="0">
                <a:solidFill>
                  <a:schemeClr val="tx1"/>
                </a:solidFill>
                <a:effectLst/>
                <a:latin typeface="+mn-lt"/>
                <a:ea typeface="+mn-ea"/>
                <a:cs typeface="+mn-cs"/>
              </a:rPr>
              <a:t>Source: </a:t>
            </a:r>
            <a:r>
              <a:rPr lang="en-US" sz="1200" i="1" kern="1200" dirty="0" smtClean="0">
                <a:solidFill>
                  <a:schemeClr val="tx1"/>
                </a:solidFill>
                <a:effectLst/>
                <a:latin typeface="+mn-lt"/>
                <a:ea typeface="+mn-ea"/>
                <a:cs typeface="+mn-cs"/>
              </a:rPr>
              <a:t>BLS 201</a:t>
            </a:r>
            <a:r>
              <a:rPr lang="en-US" sz="1200" i="1" strike="noStrike" kern="1200" dirty="0" smtClean="0">
                <a:solidFill>
                  <a:schemeClr val="tx1"/>
                </a:solidFill>
                <a:effectLst/>
                <a:latin typeface="+mn-lt"/>
                <a:ea typeface="+mn-ea"/>
                <a:cs typeface="+mn-cs"/>
              </a:rPr>
              <a:t>6</a:t>
            </a:r>
            <a:r>
              <a:rPr lang="en-US" sz="1200" i="1" kern="1200" dirty="0" smtClean="0">
                <a:solidFill>
                  <a:schemeClr val="tx1"/>
                </a:solidFill>
                <a:effectLst/>
                <a:latin typeface="+mn-lt"/>
                <a:ea typeface="+mn-ea"/>
                <a:cs typeface="+mn-cs"/>
              </a:rPr>
              <a:t>-2026 employment projections, http://www.bls.gov/emp</a:t>
            </a:r>
            <a:endParaRPr lang="en-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609877-C97B-4DF2-938E-7DD3CAA74FD9}" type="slidenum">
              <a:rPr lang="en-US" smtClean="0"/>
              <a:t>18</a:t>
            </a:fld>
            <a:endParaRPr lang="en-US" dirty="0"/>
          </a:p>
        </p:txBody>
      </p:sp>
    </p:spTree>
    <p:extLst>
      <p:ext uri="{BB962C8B-B14F-4D97-AF65-F5344CB8AC3E}">
        <p14:creationId xmlns:p14="http://schemas.microsoft.com/office/powerpoint/2010/main" val="1282952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Now is the time to develop the engineer of the future: an individual ready and able to rise to the challenge of meeting this industry demand.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To accomplish this goal, the U.S. Department of Labor, Employment and Training Administration (ETA) and engineering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subject matter experts from </a:t>
            </a:r>
            <a:r>
              <a:rPr lang="en-US" sz="1200" strike="noStrike" kern="1200" dirty="0" smtClean="0">
                <a:solidFill>
                  <a:schemeClr val="tx1"/>
                </a:solidFill>
                <a:effectLst/>
                <a:latin typeface="+mn-lt"/>
                <a:ea typeface="+mn-ea"/>
                <a:cs typeface="+mn-cs"/>
              </a:rPr>
              <a:t>industry</a:t>
            </a:r>
            <a:r>
              <a:rPr lang="en-US" sz="1200" strike="noStrike" kern="1200" baseline="0" dirty="0" smtClean="0">
                <a:solidFill>
                  <a:schemeClr val="tx1"/>
                </a:solidFill>
                <a:effectLst/>
                <a:latin typeface="+mn-lt"/>
                <a:ea typeface="+mn-ea"/>
                <a:cs typeface="+mn-cs"/>
              </a:rPr>
              <a:t> </a:t>
            </a:r>
            <a:r>
              <a:rPr lang="en-US" sz="1200" strike="noStrike" kern="1200" dirty="0" smtClean="0">
                <a:solidFill>
                  <a:schemeClr val="tx1"/>
                </a:solidFill>
                <a:effectLst/>
                <a:latin typeface="+mn-lt"/>
                <a:ea typeface="+mn-ea"/>
                <a:cs typeface="+mn-cs"/>
              </a:rPr>
              <a:t>and education </a:t>
            </a:r>
            <a:r>
              <a:rPr lang="en-US" sz="1200" kern="1200" dirty="0" smtClean="0">
                <a:solidFill>
                  <a:schemeClr val="tx1"/>
                </a:solidFill>
                <a:effectLst/>
                <a:latin typeface="+mn-lt"/>
                <a:ea typeface="+mn-ea"/>
                <a:cs typeface="+mn-cs"/>
              </a:rPr>
              <a:t>developed the </a:t>
            </a:r>
            <a:r>
              <a:rPr lang="en-US" sz="1200" b="1" kern="1200" dirty="0" smtClean="0">
                <a:solidFill>
                  <a:schemeClr val="tx1"/>
                </a:solidFill>
                <a:effectLst/>
                <a:latin typeface="+mn-lt"/>
                <a:ea typeface="+mn-ea"/>
                <a:cs typeface="+mn-cs"/>
              </a:rPr>
              <a:t>Engineering Competency Model</a:t>
            </a:r>
            <a:r>
              <a:rPr lang="en-US" sz="1200" strike="noStrike" kern="1200" dirty="0" smtClean="0">
                <a:solidFill>
                  <a:schemeClr val="tx1"/>
                </a:solidFill>
                <a:effectLst/>
                <a:latin typeface="+mn-lt"/>
                <a:ea typeface="+mn-ea"/>
                <a:cs typeface="+mn-cs"/>
              </a:rPr>
              <a: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model defines the skills required for current and aspiring engineers to advance and succeed.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Similar to the systems they build, engineers themselves </a:t>
            </a:r>
            <a:r>
              <a:rPr lang="en-US" sz="1200" strike="noStrike" kern="1200" dirty="0" smtClean="0">
                <a:solidFill>
                  <a:schemeClr val="tx1"/>
                </a:solidFill>
                <a:effectLst/>
                <a:latin typeface="+mn-lt"/>
                <a:ea typeface="+mn-ea"/>
                <a:cs typeface="+mn-cs"/>
              </a:rPr>
              <a:t>have essential elements</a:t>
            </a:r>
            <a:r>
              <a:rPr lang="en-US" sz="1200" kern="1200" dirty="0" smtClean="0">
                <a:solidFill>
                  <a:schemeClr val="tx1"/>
                </a:solidFill>
                <a:effectLst/>
                <a:latin typeface="+mn-lt"/>
                <a:ea typeface="+mn-ea"/>
                <a:cs typeface="+mn-cs"/>
              </a:rPr>
              <a:t>, or competencies, that are important</a:t>
            </a:r>
            <a:r>
              <a:rPr lang="en-US" sz="1200" kern="1200" baseline="0" dirty="0" smtClean="0">
                <a:solidFill>
                  <a:schemeClr val="tx1"/>
                </a:solidFill>
                <a:effectLst/>
                <a:latin typeface="+mn-lt"/>
                <a:ea typeface="+mn-ea"/>
                <a:cs typeface="+mn-cs"/>
              </a:rPr>
              <a:t> to the performance of a</a:t>
            </a:r>
            <a:r>
              <a:rPr lang="en-US" sz="1200" kern="1200" dirty="0" smtClean="0">
                <a:solidFill>
                  <a:schemeClr val="tx1"/>
                </a:solidFill>
                <a:effectLst/>
                <a:latin typeface="+mn-lt"/>
                <a:ea typeface="+mn-ea"/>
                <a:cs typeface="+mn-cs"/>
              </a:rPr>
              <a:t> dynamic and adaptable professional.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609877-C97B-4DF2-938E-7DD3CAA74FD9}" type="slidenum">
              <a:rPr lang="en-US" smtClean="0"/>
              <a:t>19</a:t>
            </a:fld>
            <a:endParaRPr lang="en-US" dirty="0"/>
          </a:p>
        </p:txBody>
      </p:sp>
    </p:spTree>
    <p:extLst>
      <p:ext uri="{BB962C8B-B14F-4D97-AF65-F5344CB8AC3E}">
        <p14:creationId xmlns:p14="http://schemas.microsoft.com/office/powerpoint/2010/main" val="12829520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Industry Competency Model Initiative is part of Employment and Training Administration’s (ETA) effort to create a dynamic, well-trained, competitive workforce. As part of the initiative, ETA works collaboratively with other federal agencies, industry associations, community colleges, and other subject matter experts to develop and maintain competency models for economically vital industries and sectors of the American economy. </a:t>
            </a:r>
          </a:p>
        </p:txBody>
      </p:sp>
      <p:sp>
        <p:nvSpPr>
          <p:cNvPr id="4" name="Slide Number Placeholder 3"/>
          <p:cNvSpPr>
            <a:spLocks noGrp="1"/>
          </p:cNvSpPr>
          <p:nvPr>
            <p:ph type="sldNum" sz="quarter" idx="10"/>
          </p:nvPr>
        </p:nvSpPr>
        <p:spPr/>
        <p:txBody>
          <a:bodyPr/>
          <a:lstStyle/>
          <a:p>
            <a:fld id="{F2609877-C97B-4DF2-938E-7DD3CAA74FD9}" type="slidenum">
              <a:rPr lang="en-US" smtClean="0"/>
              <a:t>20</a:t>
            </a:fld>
            <a:endParaRPr lang="en-US" dirty="0"/>
          </a:p>
        </p:txBody>
      </p:sp>
    </p:spTree>
    <p:extLst>
      <p:ext uri="{BB962C8B-B14F-4D97-AF65-F5344CB8AC3E}">
        <p14:creationId xmlns:p14="http://schemas.microsoft.com/office/powerpoint/2010/main" val="3597917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09877-C97B-4DF2-938E-7DD3CAA74FD9}" type="slidenum">
              <a:rPr lang="en-US" smtClean="0"/>
              <a:t>2</a:t>
            </a:fld>
            <a:endParaRPr lang="en-US" dirty="0"/>
          </a:p>
        </p:txBody>
      </p:sp>
    </p:spTree>
    <p:extLst>
      <p:ext uri="{BB962C8B-B14F-4D97-AF65-F5344CB8AC3E}">
        <p14:creationId xmlns:p14="http://schemas.microsoft.com/office/powerpoint/2010/main" val="31727136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strike="noStrike" kern="1200" dirty="0" smtClean="0">
                <a:solidFill>
                  <a:schemeClr val="tx1"/>
                </a:solidFill>
                <a:effectLst/>
                <a:latin typeface="+mn-lt"/>
                <a:ea typeface="+mn-ea"/>
                <a:cs typeface="+mn-cs"/>
              </a:rPr>
              <a:t>As mentioned earlier, the development</a:t>
            </a:r>
            <a:r>
              <a:rPr lang="en-US" sz="1200" strike="noStrike" kern="1200" baseline="0" dirty="0" smtClean="0">
                <a:solidFill>
                  <a:schemeClr val="tx1"/>
                </a:solidFill>
                <a:effectLst/>
                <a:latin typeface="+mn-lt"/>
                <a:ea typeface="+mn-ea"/>
                <a:cs typeface="+mn-cs"/>
              </a:rPr>
              <a:t> if the Engineering Competency Model</a:t>
            </a:r>
            <a:r>
              <a:rPr lang="en-US" sz="1200" strike="noStrike" kern="1200" dirty="0" smtClean="0">
                <a:solidFill>
                  <a:schemeClr val="tx1"/>
                </a:solidFill>
                <a:effectLst/>
                <a:latin typeface="+mn-lt"/>
                <a:ea typeface="+mn-ea"/>
                <a:cs typeface="+mn-cs"/>
              </a:rPr>
              <a:t> was a joint effort between the U.S. Department of</a:t>
            </a:r>
            <a:r>
              <a:rPr lang="en-US" sz="1200" strike="noStrike" kern="1200" baseline="0" dirty="0" smtClean="0">
                <a:solidFill>
                  <a:schemeClr val="tx1"/>
                </a:solidFill>
                <a:effectLst/>
                <a:latin typeface="+mn-lt"/>
                <a:ea typeface="+mn-ea"/>
                <a:cs typeface="+mn-cs"/>
              </a:rPr>
              <a:t> Labor and industry and academic experts. Presented on this slide are the </a:t>
            </a:r>
            <a:r>
              <a:rPr lang="en-US" sz="1200" kern="1200" dirty="0" smtClean="0">
                <a:solidFill>
                  <a:schemeClr val="tx1"/>
                </a:solidFill>
                <a:effectLst/>
                <a:latin typeface="+mn-lt"/>
                <a:ea typeface="+mn-ea"/>
                <a:cs typeface="+mn-cs"/>
              </a:rPr>
              <a:t>engineering </a:t>
            </a:r>
            <a:r>
              <a:rPr lang="en-US" sz="1200" kern="1200" dirty="0">
                <a:solidFill>
                  <a:schemeClr val="tx1"/>
                </a:solidFill>
                <a:effectLst/>
                <a:latin typeface="+mn-lt"/>
                <a:ea typeface="+mn-ea"/>
                <a:cs typeface="+mn-cs"/>
              </a:rPr>
              <a:t>and engineering-related professional </a:t>
            </a:r>
            <a:r>
              <a:rPr lang="en-US" sz="1200" kern="1200" dirty="0" smtClean="0">
                <a:solidFill>
                  <a:schemeClr val="tx1"/>
                </a:solidFill>
                <a:effectLst/>
                <a:latin typeface="+mn-lt"/>
                <a:ea typeface="+mn-ea"/>
                <a:cs typeface="+mn-cs"/>
              </a:rPr>
              <a:t>societies that were involved in this effort. </a:t>
            </a:r>
            <a:endParaRPr lang="en-US" dirty="0"/>
          </a:p>
        </p:txBody>
      </p:sp>
      <p:sp>
        <p:nvSpPr>
          <p:cNvPr id="4" name="Slide Number Placeholder 3"/>
          <p:cNvSpPr>
            <a:spLocks noGrp="1"/>
          </p:cNvSpPr>
          <p:nvPr>
            <p:ph type="sldNum" sz="quarter" idx="10"/>
          </p:nvPr>
        </p:nvSpPr>
        <p:spPr/>
        <p:txBody>
          <a:bodyPr/>
          <a:lstStyle/>
          <a:p>
            <a:fld id="{F2609877-C97B-4DF2-938E-7DD3CAA74FD9}" type="slidenum">
              <a:rPr lang="en-US" smtClean="0"/>
              <a:t>21</a:t>
            </a:fld>
            <a:endParaRPr lang="en-US" dirty="0"/>
          </a:p>
        </p:txBody>
      </p:sp>
    </p:spTree>
    <p:extLst>
      <p:ext uri="{BB962C8B-B14F-4D97-AF65-F5344CB8AC3E}">
        <p14:creationId xmlns:p14="http://schemas.microsoft.com/office/powerpoint/2010/main" val="35979172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defTabSz="914350" fontAlgn="auto">
              <a:spcBef>
                <a:spcPts val="0"/>
              </a:spcBef>
              <a:spcAft>
                <a:spcPts val="0"/>
              </a:spcAft>
              <a:buFont typeface="Arial" panose="020B0604020202020204" pitchFamily="34" charset="0"/>
              <a:buChar char="•"/>
              <a:defRPr/>
            </a:pPr>
            <a:r>
              <a:rPr lang="en-US" dirty="0"/>
              <a:t>How are we defining</a:t>
            </a:r>
            <a:r>
              <a:rPr lang="en-US" baseline="0" dirty="0"/>
              <a:t> competencies? And what do we mean by “competency models”? As you can see on the slide, we have some formal definitions. A competency is the ability to apply knowledge, skills, and abilities – KSAs – to perform work tasks in an industry or field. For example, if someone possesses a “Critical and Analytical Thinking” competency, he or she is able to use logic, reasoning, and analysis to address problems. </a:t>
            </a:r>
          </a:p>
          <a:p>
            <a:pPr marL="171450" indent="-171450" defTabSz="914350" fontAlgn="auto">
              <a:spcBef>
                <a:spcPts val="0"/>
              </a:spcBef>
              <a:spcAft>
                <a:spcPts val="0"/>
              </a:spcAft>
              <a:buFont typeface="Arial" panose="020B0604020202020204" pitchFamily="34" charset="0"/>
              <a:buChar char="•"/>
              <a:defRPr/>
            </a:pPr>
            <a:r>
              <a:rPr lang="en-US" baseline="0" dirty="0"/>
              <a:t>ETA’s competency models are a convenient way to organize and communicate the competencies needed in a specific industry or </a:t>
            </a:r>
            <a:r>
              <a:rPr lang="en-US" baseline="0" dirty="0" smtClean="0"/>
              <a:t>profession. </a:t>
            </a:r>
            <a:endParaRPr lang="en-US" dirty="0"/>
          </a:p>
        </p:txBody>
      </p:sp>
      <p:sp>
        <p:nvSpPr>
          <p:cNvPr id="4" name="Slide Number Placeholder 3"/>
          <p:cNvSpPr>
            <a:spLocks noGrp="1"/>
          </p:cNvSpPr>
          <p:nvPr>
            <p:ph type="sldNum" sz="quarter" idx="10"/>
          </p:nvPr>
        </p:nvSpPr>
        <p:spPr/>
        <p:txBody>
          <a:bodyPr/>
          <a:lstStyle/>
          <a:p>
            <a:fld id="{709A287D-3498-41E4-864F-A642FC76AE88}" type="slidenum">
              <a:rPr lang="en-US" smtClean="0"/>
              <a:t>22</a:t>
            </a:fld>
            <a:endParaRPr lang="en-US" dirty="0"/>
          </a:p>
        </p:txBody>
      </p:sp>
    </p:spTree>
    <p:extLst>
      <p:ext uri="{BB962C8B-B14F-4D97-AF65-F5344CB8AC3E}">
        <p14:creationId xmlns:p14="http://schemas.microsoft.com/office/powerpoint/2010/main" val="3728562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Why do we produce competency models? How can they be used</a:t>
            </a:r>
            <a:r>
              <a:rPr lang="en-US" baseline="0" dirty="0"/>
              <a:t> to develop a strong workforce? </a:t>
            </a:r>
          </a:p>
          <a:p>
            <a:pPr marL="171450" indent="-171450">
              <a:buFont typeface="Arial" panose="020B0604020202020204" pitchFamily="34" charset="0"/>
              <a:buChar char="•"/>
            </a:pPr>
            <a:r>
              <a:rPr lang="en-US" baseline="0" dirty="0"/>
              <a:t>The national industry and professional models are primarily a resource or tool for developing more specific end products. For example, competency models can be used to identify specific employer skill needs; develop competency-based curricula and training modules; develop industry-defined performance indicators, skills standards, and certifications; and help individuals explore careers.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Because of the many applications of competency models, there are a number of people who may find them useful, including employers and industry leaders, human resource professionals, educators, economic developers, public workforce professionals, students, and associations. </a:t>
            </a:r>
          </a:p>
        </p:txBody>
      </p:sp>
      <p:sp>
        <p:nvSpPr>
          <p:cNvPr id="4" name="Slide Number Placeholder 3"/>
          <p:cNvSpPr>
            <a:spLocks noGrp="1"/>
          </p:cNvSpPr>
          <p:nvPr>
            <p:ph type="sldNum" sz="quarter" idx="10"/>
          </p:nvPr>
        </p:nvSpPr>
        <p:spPr/>
        <p:txBody>
          <a:bodyPr/>
          <a:lstStyle/>
          <a:p>
            <a:fld id="{709A287D-3498-41E4-864F-A642FC76AE88}" type="slidenum">
              <a:rPr lang="en-US" smtClean="0"/>
              <a:t>23</a:t>
            </a:fld>
            <a:endParaRPr lang="en-US" dirty="0"/>
          </a:p>
        </p:txBody>
      </p:sp>
    </p:spTree>
    <p:extLst>
      <p:ext uri="{BB962C8B-B14F-4D97-AF65-F5344CB8AC3E}">
        <p14:creationId xmlns:p14="http://schemas.microsoft.com/office/powerpoint/2010/main" val="31901315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As an example of a practical application of the model, we’ll explore the Geospatial Competency Model. Geospatial educators across the country were developing and updating curriculum.  DOL worked with the GeoTech Center (funded in part by the National Science Foundation) and other subject matter experts to develop a geospatial competency model.  The educators then put all of the elements of the model into a spreadsheet, put their courses across the top, and placed checks in the boxes to indicate which competencies were covered in which courses.  As a result of this exercise they discovered that there were some competencies that they themselves had identified as essential but that were not covered in any of the courses!  There were also competencies covered in multiple courses—which can be fine—but that needed to be examined carefully to make sure an advanced course is building on knowledge in foundational courses and adding to that, rather than repeating it.  </a:t>
            </a:r>
            <a:endParaRPr lang="en-US" sz="1200" b="1"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0" i="0" kern="1200" dirty="0">
                <a:solidFill>
                  <a:schemeClr val="tx1"/>
                </a:solidFill>
                <a:effectLst/>
                <a:latin typeface="+mn-lt"/>
                <a:ea typeface="+mn-ea"/>
                <a:cs typeface="+mn-cs"/>
              </a:rPr>
              <a:t>As a result of this work, the </a:t>
            </a:r>
            <a:r>
              <a:rPr lang="en-US" sz="1200" b="0" i="0" kern="1200" dirty="0" smtClean="0">
                <a:solidFill>
                  <a:schemeClr val="tx1"/>
                </a:solidFill>
                <a:effectLst/>
                <a:latin typeface="+mn-lt"/>
                <a:ea typeface="+mn-ea"/>
                <a:cs typeface="+mn-cs"/>
              </a:rPr>
              <a:t>Competency Model Clearinghouse </a:t>
            </a:r>
            <a:r>
              <a:rPr lang="en-US" sz="1200" b="0" i="0" kern="1200" dirty="0">
                <a:solidFill>
                  <a:schemeClr val="tx1"/>
                </a:solidFill>
                <a:effectLst/>
                <a:latin typeface="+mn-lt"/>
                <a:ea typeface="+mn-ea"/>
                <a:cs typeface="+mn-cs"/>
              </a:rPr>
              <a:t>site now has downloadable worksheets for curriculum development and similar purposes. Every </a:t>
            </a:r>
            <a:r>
              <a:rPr lang="en-US" sz="1200" b="0" i="0" kern="1200" dirty="0" smtClean="0">
                <a:solidFill>
                  <a:schemeClr val="tx1"/>
                </a:solidFill>
                <a:effectLst/>
                <a:latin typeface="+mn-lt"/>
                <a:ea typeface="+mn-ea"/>
                <a:cs typeface="+mn-cs"/>
              </a:rPr>
              <a:t>model </a:t>
            </a:r>
            <a:r>
              <a:rPr lang="en-US" sz="1200" b="0" i="0" kern="1200" dirty="0">
                <a:solidFill>
                  <a:schemeClr val="tx1"/>
                </a:solidFill>
                <a:effectLst/>
                <a:latin typeface="+mn-lt"/>
                <a:ea typeface="+mn-ea"/>
                <a:cs typeface="+mn-cs"/>
              </a:rPr>
              <a:t>posted on the site has these resources </a:t>
            </a:r>
            <a:r>
              <a:rPr lang="en-US" sz="1200" b="0" i="0" kern="1200" dirty="0" smtClean="0">
                <a:solidFill>
                  <a:schemeClr val="tx1"/>
                </a:solidFill>
                <a:effectLst/>
                <a:latin typeface="+mn-lt"/>
                <a:ea typeface="+mn-ea"/>
                <a:cs typeface="+mn-cs"/>
              </a:rPr>
              <a:t>available</a:t>
            </a:r>
            <a:r>
              <a:rPr lang="en-US" sz="1200" b="0" i="0" kern="1200" dirty="0">
                <a:solidFill>
                  <a:schemeClr val="tx1"/>
                </a:solidFill>
                <a:effectLst/>
                <a:latin typeface="+mn-lt"/>
                <a:ea typeface="+mn-ea"/>
                <a:cs typeface="+mn-cs"/>
              </a:rPr>
              <a:t>.</a:t>
            </a:r>
            <a:endParaRPr lang="en-US" sz="1200" b="1" i="1"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709A287D-3498-41E4-864F-A642FC76AE88}" type="slidenum">
              <a:rPr lang="en-US" smtClean="0"/>
              <a:t>24</a:t>
            </a:fld>
            <a:endParaRPr lang="en-US" dirty="0"/>
          </a:p>
        </p:txBody>
      </p:sp>
    </p:spTree>
    <p:extLst>
      <p:ext uri="{BB962C8B-B14F-4D97-AF65-F5344CB8AC3E}">
        <p14:creationId xmlns:p14="http://schemas.microsoft.com/office/powerpoint/2010/main" val="31901315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To begin development of the model, the U.S. Department of Labor’s Employment and Training Administration assigned a dedicated research team to oversee the project, </a:t>
            </a:r>
            <a:r>
              <a:rPr lang="en-US" sz="1200" kern="1200" dirty="0" smtClean="0">
                <a:solidFill>
                  <a:schemeClr val="tx1"/>
                </a:solidFill>
                <a:effectLst/>
                <a:latin typeface="+mn-lt"/>
                <a:ea typeface="+mn-ea"/>
                <a:cs typeface="+mn-cs"/>
              </a:rPr>
              <a:t>and </a:t>
            </a:r>
            <a:r>
              <a:rPr lang="en-US" sz="1200" strike="noStrike" kern="1200" dirty="0" smtClean="0">
                <a:solidFill>
                  <a:schemeClr val="tx1"/>
                </a:solidFill>
                <a:effectLst/>
                <a:latin typeface="+mn-lt"/>
                <a:ea typeface="+mn-ea"/>
                <a:cs typeface="+mn-cs"/>
              </a:rPr>
              <a:t>industry organizations </a:t>
            </a:r>
            <a:r>
              <a:rPr lang="en-US" sz="1200" kern="1200" dirty="0" smtClean="0">
                <a:solidFill>
                  <a:schemeClr val="tx1"/>
                </a:solidFill>
                <a:effectLst/>
                <a:latin typeface="+mn-lt"/>
                <a:ea typeface="+mn-ea"/>
                <a:cs typeface="+mn-cs"/>
              </a:rPr>
              <a:t>provided </a:t>
            </a:r>
            <a:r>
              <a:rPr lang="en-US" sz="1200" strike="noStrike" kern="1200" dirty="0" smtClean="0">
                <a:solidFill>
                  <a:schemeClr val="tx1"/>
                </a:solidFill>
                <a:effectLst/>
                <a:latin typeface="+mn-lt"/>
                <a:ea typeface="+mn-ea"/>
                <a:cs typeface="+mn-cs"/>
              </a:rPr>
              <a:t>individuals</a:t>
            </a:r>
            <a:r>
              <a:rPr lang="en-US" sz="1200" strike="noStrike" kern="1200" baseline="0" dirty="0" smtClean="0">
                <a:solidFill>
                  <a:schemeClr val="tx1"/>
                </a:solidFill>
                <a:effectLst/>
                <a:latin typeface="+mn-lt"/>
                <a:ea typeface="+mn-ea"/>
                <a:cs typeface="+mn-cs"/>
              </a:rPr>
              <a:t> to serve on a working group. The working group members supplied </a:t>
            </a:r>
            <a:r>
              <a:rPr lang="en-US" sz="1200" kern="1200" dirty="0" smtClean="0">
                <a:solidFill>
                  <a:schemeClr val="tx1"/>
                </a:solidFill>
                <a:effectLst/>
                <a:latin typeface="+mn-lt"/>
                <a:ea typeface="+mn-ea"/>
                <a:cs typeface="+mn-cs"/>
              </a:rPr>
              <a:t>a </a:t>
            </a:r>
            <a:r>
              <a:rPr lang="en-US" sz="1200" kern="1200" dirty="0">
                <a:solidFill>
                  <a:schemeClr val="tx1"/>
                </a:solidFill>
                <a:effectLst/>
                <a:latin typeface="+mn-lt"/>
                <a:ea typeface="+mn-ea"/>
                <a:cs typeface="+mn-cs"/>
              </a:rPr>
              <a:t>vast </a:t>
            </a:r>
            <a:r>
              <a:rPr lang="en-US" sz="1200" kern="1200" dirty="0" smtClean="0">
                <a:solidFill>
                  <a:schemeClr val="tx1"/>
                </a:solidFill>
                <a:effectLst/>
                <a:latin typeface="+mn-lt"/>
                <a:ea typeface="+mn-ea"/>
                <a:cs typeface="+mn-cs"/>
              </a:rPr>
              <a:t>number of sources of competency information to review, </a:t>
            </a:r>
            <a:r>
              <a:rPr lang="en-US" sz="1200" kern="1200" dirty="0">
                <a:solidFill>
                  <a:schemeClr val="tx1"/>
                </a:solidFill>
                <a:effectLst/>
                <a:latin typeface="+mn-lt"/>
                <a:ea typeface="+mn-ea"/>
                <a:cs typeface="+mn-cs"/>
              </a:rPr>
              <a:t>including ABET accreditation criteria, bodies of knowledge from various engineering societies, the Project Lead the Way outline, and curricula and related resources from academic institutions around the country.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working group also identified subject matter experts from </a:t>
            </a:r>
            <a:r>
              <a:rPr lang="en-US" sz="1200" strike="noStrike" kern="1200" dirty="0" smtClean="0">
                <a:solidFill>
                  <a:schemeClr val="tx1"/>
                </a:solidFill>
                <a:effectLst/>
                <a:latin typeface="+mn-lt"/>
                <a:ea typeface="+mn-ea"/>
                <a:cs typeface="+mn-cs"/>
              </a:rPr>
              <a:t>engineering societies</a:t>
            </a:r>
            <a:r>
              <a:rPr lang="en-US" sz="1200" strike="noStrike" kern="1200" baseline="0" dirty="0" smtClean="0">
                <a:solidFill>
                  <a:schemeClr val="tx1"/>
                </a:solidFill>
                <a:effectLst/>
                <a:latin typeface="+mn-lt"/>
                <a:ea typeface="+mn-ea"/>
                <a:cs typeface="+mn-cs"/>
              </a:rPr>
              <a:t> </a:t>
            </a:r>
            <a:r>
              <a:rPr lang="en-US" sz="1200" strike="noStrike" kern="1200" dirty="0" smtClean="0">
                <a:solidFill>
                  <a:schemeClr val="tx1"/>
                </a:solidFill>
                <a:effectLst/>
                <a:latin typeface="+mn-lt"/>
                <a:ea typeface="+mn-ea"/>
                <a:cs typeface="+mn-cs"/>
              </a:rPr>
              <a:t>representing</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industry and </a:t>
            </a:r>
            <a:r>
              <a:rPr lang="en-US" sz="1200" kern="1200" dirty="0" smtClean="0">
                <a:solidFill>
                  <a:schemeClr val="tx1"/>
                </a:solidFill>
                <a:effectLst/>
                <a:latin typeface="+mn-lt"/>
                <a:ea typeface="+mn-ea"/>
                <a:cs typeface="+mn-cs"/>
              </a:rPr>
              <a:t>academia </a:t>
            </a:r>
            <a:r>
              <a:rPr lang="en-US" sz="1200" kern="1200" dirty="0">
                <a:solidFill>
                  <a:schemeClr val="tx1"/>
                </a:solidFill>
                <a:effectLst/>
                <a:latin typeface="+mn-lt"/>
                <a:ea typeface="+mn-ea"/>
                <a:cs typeface="+mn-cs"/>
              </a:rPr>
              <a:t>to assist the research team in developing and critiquing the draft model.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Throughout the development of the Engineering Competency Model, the working group sought to </a:t>
            </a:r>
            <a:r>
              <a:rPr lang="en-US" sz="1200" kern="1200" dirty="0" smtClean="0">
                <a:solidFill>
                  <a:schemeClr val="tx1"/>
                </a:solidFill>
                <a:effectLst/>
                <a:latin typeface="+mn-lt"/>
                <a:ea typeface="+mn-ea"/>
                <a:cs typeface="+mn-cs"/>
              </a:rPr>
              <a:t>gather </a:t>
            </a:r>
            <a:r>
              <a:rPr lang="en-US" sz="1200" kern="1200" dirty="0">
                <a:solidFill>
                  <a:schemeClr val="tx1"/>
                </a:solidFill>
                <a:effectLst/>
                <a:latin typeface="+mn-lt"/>
                <a:ea typeface="+mn-ea"/>
                <a:cs typeface="+mn-cs"/>
              </a:rPr>
              <a:t>feedback and input from stakeholders across the engineering community, from educators of future engineers to those who employ engineers. A webinar was held </a:t>
            </a:r>
            <a:r>
              <a:rPr lang="en-US" sz="1200" kern="1200" dirty="0" smtClean="0">
                <a:solidFill>
                  <a:schemeClr val="tx1"/>
                </a:solidFill>
                <a:effectLst/>
                <a:latin typeface="+mn-lt"/>
                <a:ea typeface="+mn-ea"/>
                <a:cs typeface="+mn-cs"/>
              </a:rPr>
              <a:t>to </a:t>
            </a:r>
            <a:r>
              <a:rPr lang="en-US" sz="1200" kern="1200" dirty="0">
                <a:solidFill>
                  <a:schemeClr val="tx1"/>
                </a:solidFill>
                <a:effectLst/>
                <a:latin typeface="+mn-lt"/>
                <a:ea typeface="+mn-ea"/>
                <a:cs typeface="+mn-cs"/>
              </a:rPr>
              <a:t>explain the development process, discuss how the model could be a useful tool for engineering-related societies in the future, and get feedback on the preliminary draft.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working group also distributed a survey to solicit feedback from the engineering community and gathered input from over 100 engineering leaders. The survey data, analyzed by the DOL team, was considered when updating and revising the model and was part of the agenda for the </a:t>
            </a:r>
            <a:r>
              <a:rPr lang="en-US" sz="1200" kern="1200" dirty="0" smtClean="0">
                <a:solidFill>
                  <a:schemeClr val="tx1"/>
                </a:solidFill>
                <a:effectLst/>
                <a:latin typeface="+mn-lt"/>
                <a:ea typeface="+mn-ea"/>
                <a:cs typeface="+mn-cs"/>
              </a:rPr>
              <a:t>model validation </a:t>
            </a:r>
            <a:r>
              <a:rPr lang="en-US" sz="1200" kern="1200" dirty="0">
                <a:solidFill>
                  <a:schemeClr val="tx1"/>
                </a:solidFill>
                <a:effectLst/>
                <a:latin typeface="+mn-lt"/>
                <a:ea typeface="+mn-ea"/>
                <a:cs typeface="+mn-cs"/>
              </a:rPr>
              <a:t>meeting.</a:t>
            </a:r>
          </a:p>
          <a:p>
            <a:pPr marL="171450" lvl="0" indent="-171450">
              <a:buFont typeface="Arial" panose="020B0604020202020204" pitchFamily="34" charset="0"/>
              <a:buChar char="•"/>
            </a:pPr>
            <a:r>
              <a:rPr lang="en-US" sz="1200" strike="noStrike" kern="1200" dirty="0" smtClean="0">
                <a:solidFill>
                  <a:schemeClr val="tx1"/>
                </a:solidFill>
                <a:effectLst/>
                <a:latin typeface="+mn-lt"/>
                <a:ea typeface="+mn-ea"/>
                <a:cs typeface="+mn-cs"/>
              </a:rPr>
              <a:t>With</a:t>
            </a:r>
            <a:r>
              <a:rPr lang="en-US" sz="1200" strike="noStrike" kern="1200" baseline="0" dirty="0" smtClean="0">
                <a:solidFill>
                  <a:schemeClr val="tx1"/>
                </a:solidFill>
                <a:effectLst/>
                <a:latin typeface="+mn-lt"/>
                <a:ea typeface="+mn-ea"/>
                <a:cs typeface="+mn-cs"/>
              </a:rPr>
              <a:t> the assistance of the </a:t>
            </a:r>
            <a:r>
              <a:rPr lang="en-US" sz="1200" strike="noStrike" kern="1200" baseline="0" smtClean="0">
                <a:solidFill>
                  <a:schemeClr val="tx1"/>
                </a:solidFill>
                <a:effectLst/>
                <a:latin typeface="+mn-lt"/>
                <a:ea typeface="+mn-ea"/>
                <a:cs typeface="+mn-cs"/>
              </a:rPr>
              <a:t>DOL team</a:t>
            </a:r>
            <a:r>
              <a:rPr lang="en-US" sz="1200" strike="noStrike" kern="1200" baseline="0" dirty="0" smtClean="0">
                <a:solidFill>
                  <a:schemeClr val="tx1"/>
                </a:solidFill>
                <a:effectLst/>
                <a:latin typeface="+mn-lt"/>
                <a:ea typeface="+mn-ea"/>
                <a:cs typeface="+mn-cs"/>
              </a:rPr>
              <a:t>, t</a:t>
            </a:r>
            <a:r>
              <a:rPr lang="en-US" sz="1200" kern="1200" dirty="0" smtClean="0">
                <a:solidFill>
                  <a:schemeClr val="tx1"/>
                </a:solidFill>
                <a:effectLst/>
                <a:latin typeface="+mn-lt"/>
                <a:ea typeface="+mn-ea"/>
                <a:cs typeface="+mn-cs"/>
              </a:rPr>
              <a:t>he </a:t>
            </a:r>
            <a:r>
              <a:rPr lang="en-US" sz="1200" kern="1200" dirty="0">
                <a:solidFill>
                  <a:schemeClr val="tx1"/>
                </a:solidFill>
                <a:effectLst/>
                <a:latin typeface="+mn-lt"/>
                <a:ea typeface="+mn-ea"/>
                <a:cs typeface="+mn-cs"/>
              </a:rPr>
              <a:t>working group </a:t>
            </a:r>
            <a:r>
              <a:rPr lang="en-US" sz="1200" kern="1200" dirty="0" smtClean="0">
                <a:solidFill>
                  <a:schemeClr val="tx1"/>
                </a:solidFill>
                <a:effectLst/>
                <a:latin typeface="+mn-lt"/>
                <a:ea typeface="+mn-ea"/>
                <a:cs typeface="+mn-cs"/>
              </a:rPr>
              <a:t>held </a:t>
            </a:r>
            <a:r>
              <a:rPr lang="en-US" sz="1200" kern="1200" dirty="0">
                <a:solidFill>
                  <a:schemeClr val="tx1"/>
                </a:solidFill>
                <a:effectLst/>
                <a:latin typeface="+mn-lt"/>
                <a:ea typeface="+mn-ea"/>
                <a:cs typeface="+mn-cs"/>
              </a:rPr>
              <a:t>a </a:t>
            </a:r>
            <a:r>
              <a:rPr lang="en-US" sz="1200" strike="noStrike" kern="1200" dirty="0" smtClean="0">
                <a:solidFill>
                  <a:schemeClr val="tx1"/>
                </a:solidFill>
                <a:effectLst/>
                <a:latin typeface="+mn-lt"/>
                <a:ea typeface="+mn-ea"/>
                <a:cs typeface="+mn-cs"/>
              </a:rPr>
              <a:t>model validation</a:t>
            </a:r>
            <a:r>
              <a:rPr lang="en-US" sz="1200" kern="1200" dirty="0" smtClean="0">
                <a:solidFill>
                  <a:schemeClr val="tx1"/>
                </a:solidFill>
                <a:effectLst/>
                <a:latin typeface="+mn-lt"/>
                <a:ea typeface="+mn-ea"/>
                <a:cs typeface="+mn-cs"/>
              </a:rPr>
              <a:t> meeting </a:t>
            </a:r>
            <a:r>
              <a:rPr lang="en-US" sz="1200" kern="1200" dirty="0">
                <a:solidFill>
                  <a:schemeClr val="tx1"/>
                </a:solidFill>
                <a:effectLst/>
                <a:latin typeface="+mn-lt"/>
                <a:ea typeface="+mn-ea"/>
                <a:cs typeface="+mn-cs"/>
              </a:rPr>
              <a:t>with the </a:t>
            </a:r>
            <a:r>
              <a:rPr lang="en-US" sz="1200" kern="1200" dirty="0" smtClean="0">
                <a:solidFill>
                  <a:schemeClr val="tx1"/>
                </a:solidFill>
                <a:effectLst/>
                <a:latin typeface="+mn-lt"/>
                <a:ea typeface="+mn-ea"/>
                <a:cs typeface="+mn-cs"/>
              </a:rPr>
              <a:t>participating subject </a:t>
            </a:r>
            <a:r>
              <a:rPr lang="en-US" sz="1200" kern="1200" dirty="0">
                <a:solidFill>
                  <a:schemeClr val="tx1"/>
                </a:solidFill>
                <a:effectLst/>
                <a:latin typeface="+mn-lt"/>
                <a:ea typeface="+mn-ea"/>
                <a:cs typeface="+mn-cs"/>
              </a:rPr>
              <a:t>matter </a:t>
            </a:r>
            <a:r>
              <a:rPr lang="en-US" sz="1200" kern="1200" dirty="0" smtClean="0">
                <a:solidFill>
                  <a:schemeClr val="tx1"/>
                </a:solidFill>
                <a:effectLst/>
                <a:latin typeface="+mn-lt"/>
                <a:ea typeface="+mn-ea"/>
                <a:cs typeface="+mn-cs"/>
              </a:rPr>
              <a:t>experts and representatives </a:t>
            </a:r>
            <a:r>
              <a:rPr lang="en-US" sz="1200" kern="1200" dirty="0">
                <a:solidFill>
                  <a:schemeClr val="tx1"/>
                </a:solidFill>
                <a:effectLst/>
                <a:latin typeface="+mn-lt"/>
                <a:ea typeface="+mn-ea"/>
                <a:cs typeface="+mn-cs"/>
              </a:rPr>
              <a:t>from </a:t>
            </a:r>
            <a:r>
              <a:rPr lang="en-US" sz="1200" kern="1200" dirty="0" smtClean="0">
                <a:solidFill>
                  <a:schemeClr val="tx1"/>
                </a:solidFill>
                <a:effectLst/>
                <a:latin typeface="+mn-lt"/>
                <a:ea typeface="+mn-ea"/>
                <a:cs typeface="+mn-cs"/>
              </a:rPr>
              <a:t>other engineering </a:t>
            </a:r>
            <a:r>
              <a:rPr lang="en-US" sz="1200" kern="1200" dirty="0">
                <a:solidFill>
                  <a:schemeClr val="tx1"/>
                </a:solidFill>
                <a:effectLst/>
                <a:latin typeface="+mn-lt"/>
                <a:ea typeface="+mn-ea"/>
                <a:cs typeface="+mn-cs"/>
              </a:rPr>
              <a:t>community </a:t>
            </a:r>
            <a:r>
              <a:rPr lang="en-US" sz="1200" kern="1200" dirty="0" smtClean="0">
                <a:solidFill>
                  <a:schemeClr val="tx1"/>
                </a:solidFill>
                <a:effectLst/>
                <a:latin typeface="+mn-lt"/>
                <a:ea typeface="+mn-ea"/>
                <a:cs typeface="+mn-cs"/>
              </a:rPr>
              <a:t>organizations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a:t>
            </a:r>
            <a:r>
              <a:rPr lang="en-US" sz="1200" kern="1200" dirty="0">
                <a:solidFill>
                  <a:schemeClr val="tx1"/>
                </a:solidFill>
                <a:effectLst/>
                <a:latin typeface="+mn-lt"/>
                <a:ea typeface="+mn-ea"/>
                <a:cs typeface="+mn-cs"/>
              </a:rPr>
              <a:t>gather additional insight and finalize the Engineering Competency Model. </a:t>
            </a:r>
          </a:p>
          <a:p>
            <a:pPr marL="171450" lvl="0" indent="-171450">
              <a:buFont typeface="Arial" panose="020B0604020202020204" pitchFamily="34" charset="0"/>
              <a:buChar char="•"/>
            </a:pPr>
            <a:r>
              <a:rPr lang="en-US" sz="1200" strike="noStrike" kern="1200" dirty="0" smtClean="0">
                <a:solidFill>
                  <a:schemeClr val="tx1"/>
                </a:solidFill>
                <a:effectLst/>
                <a:latin typeface="+mn-lt"/>
                <a:ea typeface="+mn-ea"/>
                <a:cs typeface="+mn-cs"/>
              </a:rPr>
              <a:t>After the final revisions were made, </a:t>
            </a:r>
            <a:r>
              <a:rPr lang="en-US" sz="1200" kern="1200" dirty="0" smtClean="0">
                <a:solidFill>
                  <a:schemeClr val="tx1"/>
                </a:solidFill>
                <a:effectLst/>
                <a:latin typeface="+mn-lt"/>
                <a:ea typeface="+mn-ea"/>
                <a:cs typeface="+mn-cs"/>
              </a:rPr>
              <a:t>the Engineering Competency Model was </a:t>
            </a:r>
            <a:r>
              <a:rPr lang="en-US" sz="1200" kern="1200" dirty="0">
                <a:solidFill>
                  <a:schemeClr val="tx1"/>
                </a:solidFill>
                <a:effectLst/>
                <a:latin typeface="+mn-lt"/>
                <a:ea typeface="+mn-ea"/>
                <a:cs typeface="+mn-cs"/>
              </a:rPr>
              <a:t>endorsed by </a:t>
            </a:r>
            <a:r>
              <a:rPr lang="en-US" sz="1200" strike="noStrike" kern="1200" dirty="0" smtClean="0">
                <a:solidFill>
                  <a:schemeClr val="tx1"/>
                </a:solidFill>
                <a:effectLst/>
                <a:latin typeface="+mn-lt"/>
                <a:ea typeface="+mn-ea"/>
                <a:cs typeface="+mn-cs"/>
              </a:rPr>
              <a:t>engineering working group</a:t>
            </a:r>
            <a:r>
              <a:rPr lang="en-US" sz="1200" strike="noStrike" kern="1200" baseline="0" dirty="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a:t>
            </a:r>
            <a:r>
              <a:rPr lang="en-US" sz="1200" kern="1200" dirty="0">
                <a:solidFill>
                  <a:schemeClr val="tx1"/>
                </a:solidFill>
                <a:effectLst/>
                <a:latin typeface="+mn-lt"/>
                <a:ea typeface="+mn-ea"/>
                <a:cs typeface="+mn-cs"/>
              </a:rPr>
              <a:t>launched on the DOL’s Competency Model </a:t>
            </a:r>
            <a:r>
              <a:rPr lang="en-US" sz="1200" kern="1200" dirty="0" smtClean="0">
                <a:solidFill>
                  <a:schemeClr val="tx1"/>
                </a:solidFill>
                <a:effectLst/>
                <a:latin typeface="+mn-lt"/>
                <a:ea typeface="+mn-ea"/>
                <a:cs typeface="+mn-cs"/>
              </a:rPr>
              <a:t>Clearinghouse.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2609877-C97B-4DF2-938E-7DD3CAA74FD9}" type="slidenum">
              <a:rPr lang="en-US" smtClean="0"/>
              <a:t>25</a:t>
            </a:fld>
            <a:endParaRPr lang="en-US" dirty="0"/>
          </a:p>
        </p:txBody>
      </p:sp>
    </p:spTree>
    <p:extLst>
      <p:ext uri="{BB962C8B-B14F-4D97-AF65-F5344CB8AC3E}">
        <p14:creationId xmlns:p14="http://schemas.microsoft.com/office/powerpoint/2010/main" val="12829520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model is designed to establish a more consistent guideline for the profession, uniting the engineering industry around common competencies that are essential for success.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model is intended for use by:</a:t>
            </a:r>
          </a:p>
          <a:p>
            <a:pPr marL="628650" lvl="1" indent="-171450">
              <a:buFont typeface="Arial" panose="020B0604020202020204" pitchFamily="34" charset="0"/>
              <a:buChar char="•"/>
            </a:pPr>
            <a:r>
              <a:rPr lang="en-US" sz="1200" b="0" kern="1200" dirty="0">
                <a:solidFill>
                  <a:schemeClr val="tx1"/>
                </a:solidFill>
                <a:effectLst/>
                <a:latin typeface="+mn-lt"/>
                <a:ea typeface="+mn-ea"/>
                <a:cs typeface="+mn-cs"/>
              </a:rPr>
              <a:t>Industry leaders, employers and human resource professionals</a:t>
            </a:r>
            <a:r>
              <a:rPr lang="en-US" sz="1200" b="0" i="0" kern="1200" dirty="0">
                <a:solidFill>
                  <a:schemeClr val="tx1"/>
                </a:solidFill>
                <a:effectLst/>
                <a:latin typeface="+mn-lt"/>
                <a:ea typeface="+mn-ea"/>
                <a:cs typeface="+mn-cs"/>
              </a:rPr>
              <a:t>, to identify skill needs and assess competencies and performance</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kern="1200" dirty="0">
                <a:solidFill>
                  <a:schemeClr val="tx1"/>
                </a:solidFill>
                <a:effectLst/>
                <a:latin typeface="+mn-lt"/>
                <a:ea typeface="+mn-ea"/>
                <a:cs typeface="+mn-cs"/>
              </a:rPr>
              <a:t>Educators/academics</a:t>
            </a:r>
            <a:r>
              <a:rPr lang="en-US" sz="1200" b="0" i="0" kern="1200" dirty="0">
                <a:solidFill>
                  <a:schemeClr val="tx1"/>
                </a:solidFill>
                <a:effectLst/>
                <a:latin typeface="+mn-lt"/>
                <a:ea typeface="+mn-ea"/>
                <a:cs typeface="+mn-cs"/>
              </a:rPr>
              <a:t>, to inform the development of competency-based curricula and training</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kern="1200" dirty="0">
                <a:solidFill>
                  <a:schemeClr val="tx1"/>
                </a:solidFill>
                <a:effectLst/>
                <a:latin typeface="+mn-lt"/>
                <a:ea typeface="+mn-ea"/>
                <a:cs typeface="+mn-cs"/>
              </a:rPr>
              <a:t>Workforce professionals and career counselors, </a:t>
            </a:r>
            <a:r>
              <a:rPr lang="en-US" sz="1200" b="0" i="0" kern="1200" dirty="0">
                <a:solidFill>
                  <a:schemeClr val="tx1"/>
                </a:solidFill>
                <a:effectLst/>
                <a:latin typeface="+mn-lt"/>
                <a:ea typeface="+mn-ea"/>
                <a:cs typeface="+mn-cs"/>
              </a:rPr>
              <a:t>to develop resources for career exploration and guidance</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b="0" kern="1200" dirty="0">
                <a:solidFill>
                  <a:schemeClr val="tx1"/>
                </a:solidFill>
                <a:effectLst/>
                <a:latin typeface="+mn-lt"/>
                <a:ea typeface="+mn-ea"/>
                <a:cs typeface="+mn-cs"/>
              </a:rPr>
              <a:t>Current and future engineers, </a:t>
            </a:r>
            <a:r>
              <a:rPr lang="en-US" sz="1200" b="0" i="0" kern="1200" dirty="0">
                <a:solidFill>
                  <a:schemeClr val="tx1"/>
                </a:solidFill>
                <a:effectLst/>
                <a:latin typeface="+mn-lt"/>
                <a:ea typeface="+mn-ea"/>
                <a:cs typeface="+mn-cs"/>
              </a:rPr>
              <a:t>to gain a clear understanding of the skills and abilities necessary to enter, advance and succeed in the industry </a:t>
            </a:r>
            <a:endParaRPr lang="en-US" sz="120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2609877-C97B-4DF2-938E-7DD3CAA74FD9}" type="slidenum">
              <a:rPr lang="en-US" smtClean="0"/>
              <a:t>26</a:t>
            </a:fld>
            <a:endParaRPr lang="en-US" dirty="0"/>
          </a:p>
        </p:txBody>
      </p:sp>
    </p:spTree>
    <p:extLst>
      <p:ext uri="{BB962C8B-B14F-4D97-AF65-F5344CB8AC3E}">
        <p14:creationId xmlns:p14="http://schemas.microsoft.com/office/powerpoint/2010/main" val="12829520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Here is a general depiction of a competency model. It has a pyramid-like shape with different tiers. Each tier is made up of various competencies.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 competency is the capability to apply a set of related knowledge, skills, and abilities (KSAs) to successfully perform work tasks in an industry or field.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model is designed to establish a consistent guideline for the profession, uniting the engineering industry around common competencies that are essential for success.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model is intended for use by industry leaders, employers, human resource professionals</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educators, workforce professionals and career counselors, as well as current and future engineers.</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lvl="1"/>
            <a:r>
              <a:rPr lang="en-US" sz="1200" b="1" kern="1200" dirty="0" smtClean="0">
                <a:solidFill>
                  <a:schemeClr val="tx1"/>
                </a:solidFill>
                <a:effectLst/>
                <a:latin typeface="+mn-lt"/>
                <a:ea typeface="+mn-ea"/>
                <a:cs typeface="+mn-cs"/>
              </a:rPr>
              <a:t>[Background for Presenter:</a:t>
            </a:r>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The model is intended for use by:</a:t>
            </a:r>
          </a:p>
          <a:p>
            <a:pPr marL="1085850" lvl="2" indent="-171450">
              <a:buFont typeface="Arial" panose="020B0604020202020204" pitchFamily="34" charset="0"/>
              <a:buChar char="•"/>
            </a:pPr>
            <a:r>
              <a:rPr lang="en-US" sz="1200" b="1" kern="1200" dirty="0" smtClean="0">
                <a:solidFill>
                  <a:schemeClr val="tx1"/>
                </a:solidFill>
                <a:effectLst/>
                <a:latin typeface="+mn-lt"/>
                <a:ea typeface="+mn-ea"/>
                <a:cs typeface="+mn-cs"/>
              </a:rPr>
              <a:t>Industry leaders, employers and human resource professionals</a:t>
            </a:r>
            <a:r>
              <a:rPr lang="en-US" sz="1200" b="0" i="0" kern="1200" dirty="0" smtClean="0">
                <a:solidFill>
                  <a:schemeClr val="tx1"/>
                </a:solidFill>
                <a:effectLst/>
                <a:latin typeface="+mn-lt"/>
                <a:ea typeface="+mn-ea"/>
                <a:cs typeface="+mn-cs"/>
              </a:rPr>
              <a:t>, to identify skill needs and assess competencies and performance</a:t>
            </a:r>
            <a:endParaRPr lang="en-US" dirty="0" smtClean="0">
              <a:effectLst/>
            </a:endParaRPr>
          </a:p>
          <a:p>
            <a:pPr marL="1085850" lvl="2" indent="-171450">
              <a:buFont typeface="Arial" panose="020B0604020202020204" pitchFamily="34" charset="0"/>
              <a:buChar char="•"/>
            </a:pPr>
            <a:r>
              <a:rPr lang="en-US" sz="1200" b="1" kern="1200" dirty="0" smtClean="0">
                <a:solidFill>
                  <a:schemeClr val="tx1"/>
                </a:solidFill>
                <a:effectLst/>
                <a:latin typeface="+mn-lt"/>
                <a:ea typeface="+mn-ea"/>
                <a:cs typeface="+mn-cs"/>
              </a:rPr>
              <a:t>Educators/academics</a:t>
            </a:r>
            <a:r>
              <a:rPr lang="en-US" sz="1200" b="0" i="0" kern="1200" dirty="0" smtClean="0">
                <a:solidFill>
                  <a:schemeClr val="tx1"/>
                </a:solidFill>
                <a:effectLst/>
                <a:latin typeface="+mn-lt"/>
                <a:ea typeface="+mn-ea"/>
                <a:cs typeface="+mn-cs"/>
              </a:rPr>
              <a:t>, to inform the development of competency-based curricula and training</a:t>
            </a:r>
            <a:endParaRPr lang="en-US" dirty="0" smtClean="0">
              <a:effectLst/>
            </a:endParaRPr>
          </a:p>
          <a:p>
            <a:pPr marL="1085850" lvl="2" indent="-171450">
              <a:buFont typeface="Arial" panose="020B0604020202020204" pitchFamily="34" charset="0"/>
              <a:buChar char="•"/>
            </a:pPr>
            <a:r>
              <a:rPr lang="en-US" sz="1200" b="1" kern="1200" dirty="0" smtClean="0">
                <a:solidFill>
                  <a:schemeClr val="tx1"/>
                </a:solidFill>
                <a:effectLst/>
                <a:latin typeface="+mn-lt"/>
                <a:ea typeface="+mn-ea"/>
                <a:cs typeface="+mn-cs"/>
              </a:rPr>
              <a:t>Workforce professionals and career counselors</a:t>
            </a:r>
            <a:r>
              <a:rPr lang="en-US" sz="120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to develop resources for career exploration and guidance</a:t>
            </a:r>
            <a:endParaRPr lang="en-US" dirty="0" smtClean="0">
              <a:effectLst/>
            </a:endParaRPr>
          </a:p>
          <a:p>
            <a:pPr marL="1085850" lvl="2" indent="-171450">
              <a:buFont typeface="Arial" panose="020B0604020202020204" pitchFamily="34" charset="0"/>
              <a:buChar char="•"/>
            </a:pPr>
            <a:r>
              <a:rPr lang="en-US" sz="1200" b="1" kern="1200" dirty="0" smtClean="0">
                <a:solidFill>
                  <a:schemeClr val="tx1"/>
                </a:solidFill>
                <a:effectLst/>
                <a:latin typeface="+mn-lt"/>
                <a:ea typeface="+mn-ea"/>
                <a:cs typeface="+mn-cs"/>
              </a:rPr>
              <a:t>Current and future engineers</a:t>
            </a:r>
            <a:r>
              <a:rPr lang="en-US" sz="120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to gain a clear understanding of the skills and abilities necessary to enter, advance and succeed in the industry]</a:t>
            </a:r>
            <a:endParaRPr lang="en-US" dirty="0" smtClean="0">
              <a:effectLst/>
            </a:endParaRP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US" sz="1200" b="1"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9A287D-3498-41E4-864F-A642FC76AE88}" type="slidenum">
              <a:rPr lang="en-US" smtClean="0"/>
              <a:t>27</a:t>
            </a:fld>
            <a:endParaRPr lang="en-US" dirty="0"/>
          </a:p>
        </p:txBody>
      </p:sp>
    </p:spTree>
    <p:extLst>
      <p:ext uri="{BB962C8B-B14F-4D97-AF65-F5344CB8AC3E}">
        <p14:creationId xmlns:p14="http://schemas.microsoft.com/office/powerpoint/2010/main" val="24944073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Here is a detailed image of the Engineering Competency Model.</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Engineering Competency Model is a four-tier model. The tiers encompass the personal, academic, workplace and technical competencies that are common to the engineering profession, no matter whether you are engaged in mechanical, electrical, civil, or any other discipline of engineering.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 fifth tier can be added to identify discipline-specific competencies.</a:t>
            </a:r>
            <a:r>
              <a:rPr lang="en-US" sz="1200" kern="1200" baseline="0" dirty="0" smtClean="0">
                <a:solidFill>
                  <a:schemeClr val="tx1"/>
                </a:solidFill>
                <a:effectLst/>
                <a:latin typeface="+mn-lt"/>
                <a:ea typeface="+mn-ea"/>
                <a:cs typeface="+mn-cs"/>
              </a:rPr>
              <a:t> This has not been completed for the Engineering Competency Model.</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Tier 6, a final optional tier, is divided into two areas: competencies needed for management and for occupation-specific requirements for a particular position within the engineering profession.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graphic shown here lists the different competencies within each tier. For example, interpersonal skills is shown as a personal effectiveness competency.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9A287D-3498-41E4-864F-A642FC76AE88}" type="slidenum">
              <a:rPr lang="en-US" smtClean="0"/>
              <a:t>28</a:t>
            </a:fld>
            <a:endParaRPr lang="en-US" dirty="0"/>
          </a:p>
        </p:txBody>
      </p:sp>
    </p:spTree>
    <p:extLst>
      <p:ext uri="{BB962C8B-B14F-4D97-AF65-F5344CB8AC3E}">
        <p14:creationId xmlns:p14="http://schemas.microsoft.com/office/powerpoint/2010/main" val="24944073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online model has more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detailed explanations of each of those competencies. For example, the details behind the interpersonal skills competency are shown on this slide. I encourage you to go online to view these: </a:t>
            </a:r>
            <a:r>
              <a:rPr lang="en-US" sz="1200" u="sng" strike="noStrike" kern="1200" dirty="0" smtClean="0">
                <a:solidFill>
                  <a:srgbClr val="0000FF"/>
                </a:solidFill>
                <a:effectLst/>
                <a:latin typeface="+mn-lt"/>
                <a:ea typeface="+mn-ea"/>
                <a:cs typeface="+mn-cs"/>
              </a:rPr>
              <a:t>www.careeronestop.org/CMC/engineering</a:t>
            </a:r>
            <a:r>
              <a:rPr lang="en-US" sz="1200" u="sng" strike="noStrike" kern="1200" baseline="0" dirty="0" smtClean="0">
                <a:solidFill>
                  <a:srgbClr val="0000FF"/>
                </a:solidFill>
                <a:effectLst/>
                <a:latin typeface="+mn-lt"/>
                <a:ea typeface="+mn-ea"/>
                <a:cs typeface="+mn-cs"/>
              </a:rPr>
              <a:t> </a:t>
            </a:r>
            <a:endParaRPr lang="en-US" sz="1200" kern="1200" dirty="0">
              <a:solidFill>
                <a:srgbClr val="0000FF"/>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9A287D-3498-41E4-864F-A642FC76AE88}" type="slidenum">
              <a:rPr lang="en-US" smtClean="0"/>
              <a:t>29</a:t>
            </a:fld>
            <a:endParaRPr lang="en-US" dirty="0"/>
          </a:p>
        </p:txBody>
      </p:sp>
    </p:spTree>
    <p:extLst>
      <p:ext uri="{BB962C8B-B14F-4D97-AF65-F5344CB8AC3E}">
        <p14:creationId xmlns:p14="http://schemas.microsoft.com/office/powerpoint/2010/main" val="24944073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base of the model consists of Tiers 1-3,</a:t>
            </a:r>
            <a:r>
              <a:rPr lang="en-US" sz="1200" kern="1200" baseline="0" dirty="0" smtClean="0">
                <a:solidFill>
                  <a:schemeClr val="tx1"/>
                </a:solidFill>
                <a:effectLst/>
                <a:latin typeface="+mn-lt"/>
                <a:ea typeface="+mn-ea"/>
                <a:cs typeface="+mn-cs"/>
              </a:rPr>
              <a:t> which</a:t>
            </a:r>
            <a:r>
              <a:rPr lang="en-US" sz="1200" kern="1200" dirty="0" smtClean="0">
                <a:solidFill>
                  <a:schemeClr val="tx1"/>
                </a:solidFill>
                <a:effectLst/>
                <a:latin typeface="+mn-lt"/>
                <a:ea typeface="+mn-ea"/>
                <a:cs typeface="+mn-cs"/>
              </a:rPr>
              <a:t> represent the non-technical and work readiness skills that most employers demand.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Tiers 1 and 2 are shown here. Tier 1 encompasses personal effectiveness competencies and Tier 2 contains academic competencies.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First and foremost, effective engineers are effective people. Personal effectiveness competencies such as Interpersonal Skills, Integrity, Professionalism, Initiative, Adaptability and Flexibility, Dependability and Reliability, and an interest in Lifelong Learning are essential qualities engineers need to advance and succeed professionally.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Next is Tier 2 – Academic Competencies.  Academically, engineers must be highly competent in the areas of math and science and technology, and possess computer and critical and analytical thinking skills. Reading, writing, and communication skills are necessary as well.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By combining these skills, engineers are equipped to think critically about the systems problems they need to solve, and to convey these ideas to varying audiences through numerous technology platforms.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609877-C97B-4DF2-938E-7DD3CAA74FD9}" type="slidenum">
              <a:rPr lang="en-US" smtClean="0"/>
              <a:t>30</a:t>
            </a:fld>
            <a:endParaRPr lang="en-US" dirty="0"/>
          </a:p>
        </p:txBody>
      </p:sp>
    </p:spTree>
    <p:extLst>
      <p:ext uri="{BB962C8B-B14F-4D97-AF65-F5344CB8AC3E}">
        <p14:creationId xmlns:p14="http://schemas.microsoft.com/office/powerpoint/2010/main" val="1137900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someone has questions about the Engineering Competency Model, please refer him/her to the Competency Model</a:t>
            </a:r>
            <a:r>
              <a:rPr lang="en-US" sz="1200" kern="1200" baseline="0" dirty="0" smtClean="0">
                <a:solidFill>
                  <a:schemeClr val="tx1"/>
                </a:solidFill>
                <a:effectLst/>
                <a:latin typeface="+mn-lt"/>
                <a:ea typeface="+mn-ea"/>
                <a:cs typeface="+mn-cs"/>
              </a:rPr>
              <a:t> Clearinghouse</a:t>
            </a:r>
            <a:r>
              <a:rPr lang="en-US" sz="1200" kern="1200" dirty="0" smtClean="0">
                <a:solidFill>
                  <a:schemeClr val="tx1"/>
                </a:solidFill>
                <a:effectLst/>
                <a:latin typeface="+mn-lt"/>
                <a:ea typeface="+mn-ea"/>
                <a:cs typeface="+mn-cs"/>
              </a:rPr>
              <a:t> webpage, </a:t>
            </a:r>
            <a:r>
              <a:rPr lang="en-US" sz="1200" u="sng" strike="noStrike" kern="1200" dirty="0" smtClean="0">
                <a:solidFill>
                  <a:schemeClr val="accent6"/>
                </a:solidFill>
                <a:effectLst/>
                <a:latin typeface="+mn-lt"/>
                <a:ea typeface="+mn-ea"/>
                <a:cs typeface="+mn-cs"/>
              </a:rPr>
              <a:t>www.careeronestop.org/CMC/engineering</a:t>
            </a:r>
            <a:r>
              <a:rPr lang="en-US" sz="1200" strike="noStrike" kern="1200" dirty="0" smtClean="0">
                <a:solidFill>
                  <a:srgbClr val="C00000"/>
                </a:solidFill>
                <a:effectLst/>
                <a:latin typeface="+mn-lt"/>
                <a:ea typeface="+mn-ea"/>
                <a:cs typeface="+mn-cs"/>
              </a:rPr>
              <a:t>.</a:t>
            </a:r>
            <a:r>
              <a:rPr lang="en-US" sz="1200" strike="noStrike" kern="1200" baseline="0" dirty="0" smtClean="0">
                <a:solidFill>
                  <a:srgbClr val="C00000"/>
                </a:solidFill>
                <a:effectLst/>
                <a:latin typeface="+mn-lt"/>
                <a:ea typeface="+mn-ea"/>
                <a:cs typeface="+mn-cs"/>
              </a:rPr>
              <a:t> </a:t>
            </a:r>
            <a:endParaRPr lang="en-US" strike="sngStrike" dirty="0">
              <a:solidFill>
                <a:srgbClr val="C00000"/>
              </a:solidFill>
            </a:endParaRPr>
          </a:p>
        </p:txBody>
      </p:sp>
      <p:sp>
        <p:nvSpPr>
          <p:cNvPr id="4" name="Slide Number Placeholder 3"/>
          <p:cNvSpPr>
            <a:spLocks noGrp="1"/>
          </p:cNvSpPr>
          <p:nvPr>
            <p:ph type="sldNum" sz="quarter" idx="10"/>
          </p:nvPr>
        </p:nvSpPr>
        <p:spPr/>
        <p:txBody>
          <a:bodyPr/>
          <a:lstStyle/>
          <a:p>
            <a:fld id="{F2609877-C97B-4DF2-938E-7DD3CAA74FD9}" type="slidenum">
              <a:rPr lang="en-US" smtClean="0"/>
              <a:t>3</a:t>
            </a:fld>
            <a:endParaRPr lang="en-US" dirty="0"/>
          </a:p>
        </p:txBody>
      </p:sp>
    </p:spTree>
    <p:extLst>
      <p:ext uri="{BB962C8B-B14F-4D97-AF65-F5344CB8AC3E}">
        <p14:creationId xmlns:p14="http://schemas.microsoft.com/office/powerpoint/2010/main" val="5072910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Once engineers have demonstrated themselves to be competent and effective personally and academically, they must then apply these skills professionally in the workplace</a:t>
            </a:r>
            <a:r>
              <a:rPr lang="en-US" sz="1200" kern="1200" baseline="0" dirty="0" smtClean="0">
                <a:solidFill>
                  <a:schemeClr val="tx1"/>
                </a:solidFill>
                <a:effectLst/>
                <a:latin typeface="+mn-lt"/>
                <a:ea typeface="+mn-ea"/>
                <a:cs typeface="+mn-cs"/>
              </a:rPr>
              <a:t> using </a:t>
            </a:r>
            <a:r>
              <a:rPr lang="en-US" sz="1200" kern="1200" dirty="0" smtClean="0">
                <a:solidFill>
                  <a:schemeClr val="tx1"/>
                </a:solidFill>
                <a:effectLst/>
                <a:latin typeface="+mn-lt"/>
                <a:ea typeface="+mn-ea"/>
                <a:cs typeface="+mn-cs"/>
              </a:rPr>
              <a:t>competencies that are included in Tier 3. Engineers are team players that employ business fundamentals with internal collaborators and external clients and stakeholders.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Engineers approach on-the-job challenges with solutions – working with tools and technology, and leveraging project management skills and keen attention to detail to achieve a project’s desired results.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 the workplace, effective engineers leverage their planning and organizational skills and creative thinking ability to approach challenges with solutions.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609877-C97B-4DF2-938E-7DD3CAA74FD9}" type="slidenum">
              <a:rPr lang="en-US" smtClean="0"/>
              <a:t>31</a:t>
            </a:fld>
            <a:endParaRPr lang="en-US" dirty="0"/>
          </a:p>
        </p:txBody>
      </p:sp>
    </p:spTree>
    <p:extLst>
      <p:ext uri="{BB962C8B-B14F-4D97-AF65-F5344CB8AC3E}">
        <p14:creationId xmlns:p14="http://schemas.microsoft.com/office/powerpoint/2010/main" val="35477110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Tier 4 highlights essential industry-wide competencies.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From the office to the field, engineers’ technical competencies are key. Engineers practice the foundations of engineering – overlaying industry-wide knowledge with discipline-specific expertise, while maintaining a continual focus on the pillars of engineering design, quality, sustainability, security, and professional ethics. Manufacturing and construction; operations and maintenance; business, legal and public policy; engineering economics; and quality control and assurance are additional vital industry-wide competencies.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 mentioned earlier, we consider this a "Tier 4" model, which means that it addresses industry-wide requirements that are common to all sectors of engineering. It does not go into the requirements unique to specific branches of engineering, which is why there is no Tier 5 at this time.  </a:t>
            </a:r>
          </a:p>
        </p:txBody>
      </p:sp>
      <p:sp>
        <p:nvSpPr>
          <p:cNvPr id="4" name="Slide Number Placeholder 3"/>
          <p:cNvSpPr>
            <a:spLocks noGrp="1"/>
          </p:cNvSpPr>
          <p:nvPr>
            <p:ph type="sldNum" sz="quarter" idx="10"/>
          </p:nvPr>
        </p:nvSpPr>
        <p:spPr/>
        <p:txBody>
          <a:bodyPr/>
          <a:lstStyle/>
          <a:p>
            <a:fld id="{F2609877-C97B-4DF2-938E-7DD3CAA74FD9}" type="slidenum">
              <a:rPr lang="en-US" smtClean="0"/>
              <a:t>32</a:t>
            </a:fld>
            <a:endParaRPr lang="en-US" dirty="0"/>
          </a:p>
        </p:txBody>
      </p:sp>
    </p:spTree>
    <p:extLst>
      <p:ext uri="{BB962C8B-B14F-4D97-AF65-F5344CB8AC3E}">
        <p14:creationId xmlns:p14="http://schemas.microsoft.com/office/powerpoint/2010/main" val="31747546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How can we meet the demand for more engineers? By inspiring people – smart, effective people – that want to work in a profession where they are empowered to solve the world’s challenges using a unique set of personal, academic, and technical skills.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When engineers apply these fundamental skills in their daily work, they design, improve, and sustain the systems and structures we rely on. As a result, our roads and bridges are safer, our cars are more dependable, our food and water supplies are healthier, and we are more globally connected than ever before.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By leveraging this integrated system of core engineering competencies, we are building high caliber engineers of the future that will equip the industry to amplify its growing impact.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Become an engineer, and you too can help to solve the world’s problems competently and with confidence.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609877-C97B-4DF2-938E-7DD3CAA74FD9}" type="slidenum">
              <a:rPr lang="en-US" smtClean="0"/>
              <a:t>33</a:t>
            </a:fld>
            <a:endParaRPr lang="en-US" dirty="0"/>
          </a:p>
        </p:txBody>
      </p:sp>
    </p:spTree>
    <p:extLst>
      <p:ext uri="{BB962C8B-B14F-4D97-AF65-F5344CB8AC3E}">
        <p14:creationId xmlns:p14="http://schemas.microsoft.com/office/powerpoint/2010/main" val="12829520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You can help increase the awareness and impact of the model – a goal that cannot be achieved without support from industry leaders and champions of the model.</a:t>
            </a: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1" u="none" kern="1200" dirty="0" smtClean="0">
                <a:solidFill>
                  <a:schemeClr val="tx1"/>
                </a:solidFill>
                <a:effectLst/>
                <a:latin typeface="+mn-lt"/>
                <a:ea typeface="+mn-ea"/>
                <a:cs typeface="+mn-cs"/>
              </a:rPr>
              <a:t>Help build the engineering workforce of the future by</a:t>
            </a:r>
            <a:r>
              <a:rPr lang="en-US" sz="1200" b="0" u="none" kern="1200" dirty="0" smtClean="0">
                <a:solidFill>
                  <a:schemeClr val="tx1"/>
                </a:solidFill>
                <a:effectLst/>
                <a:latin typeface="+mn-lt"/>
                <a:ea typeface="+mn-ea"/>
                <a:cs typeface="+mn-cs"/>
              </a:rPr>
              <a:t>: </a:t>
            </a:r>
          </a:p>
          <a:p>
            <a:pPr marL="628650" lvl="1" indent="-171450">
              <a:buFont typeface="Courier New" panose="02070309020205020404" pitchFamily="49" charset="0"/>
              <a:buChar char="o"/>
            </a:pPr>
            <a:r>
              <a:rPr lang="en-US" sz="1200" b="1" kern="1200" dirty="0" smtClean="0">
                <a:solidFill>
                  <a:schemeClr val="tx1"/>
                </a:solidFill>
                <a:effectLst/>
                <a:latin typeface="+mn-lt"/>
                <a:ea typeface="+mn-ea"/>
                <a:cs typeface="+mn-cs"/>
              </a:rPr>
              <a:t>Adopting the model </a:t>
            </a:r>
            <a:r>
              <a:rPr lang="en-US" sz="1200" kern="1200" dirty="0" smtClean="0">
                <a:solidFill>
                  <a:schemeClr val="tx1"/>
                </a:solidFill>
                <a:effectLst/>
                <a:latin typeface="+mn-lt"/>
                <a:ea typeface="+mn-ea"/>
                <a:cs typeface="+mn-cs"/>
              </a:rPr>
              <a:t>in your workplace, across your association, or in your classroom</a:t>
            </a:r>
          </a:p>
          <a:p>
            <a:pPr marL="628650" lvl="1" indent="-171450">
              <a:buFont typeface="Courier New" panose="02070309020205020404" pitchFamily="49" charset="0"/>
              <a:buChar char="o"/>
            </a:pPr>
            <a:r>
              <a:rPr lang="en-US" sz="1200" b="1" kern="1200" dirty="0" smtClean="0">
                <a:solidFill>
                  <a:schemeClr val="tx1"/>
                </a:solidFill>
                <a:effectLst/>
                <a:latin typeface="+mn-lt"/>
                <a:ea typeface="+mn-ea"/>
                <a:cs typeface="+mn-cs"/>
              </a:rPr>
              <a:t>Developing a Tier-5 model </a:t>
            </a:r>
            <a:r>
              <a:rPr lang="en-US" sz="1200" kern="1200" dirty="0" smtClean="0">
                <a:solidFill>
                  <a:schemeClr val="tx1"/>
                </a:solidFill>
                <a:effectLst/>
                <a:latin typeface="+mn-lt"/>
                <a:ea typeface="+mn-ea"/>
                <a:cs typeface="+mn-cs"/>
              </a:rPr>
              <a:t>to build on the Engineering Competency Model with discipline-specific competencies and technical skills</a:t>
            </a:r>
          </a:p>
          <a:p>
            <a:pPr marL="628650" lvl="1" indent="-171450">
              <a:buFont typeface="Courier New" panose="02070309020205020404" pitchFamily="49" charset="0"/>
              <a:buChar char="o"/>
            </a:pPr>
            <a:r>
              <a:rPr lang="en-US" sz="1200" b="1" kern="1200" dirty="0" smtClean="0">
                <a:solidFill>
                  <a:schemeClr val="tx1"/>
                </a:solidFill>
                <a:effectLst/>
                <a:latin typeface="+mn-lt"/>
                <a:ea typeface="+mn-ea"/>
                <a:cs typeface="+mn-cs"/>
              </a:rPr>
              <a:t>Sharing the content and value of the model </a:t>
            </a:r>
            <a:r>
              <a:rPr lang="en-US" sz="1200" kern="1200" dirty="0" smtClean="0">
                <a:solidFill>
                  <a:schemeClr val="tx1"/>
                </a:solidFill>
                <a:effectLst/>
                <a:latin typeface="+mn-lt"/>
                <a:ea typeface="+mn-ea"/>
                <a:cs typeface="+mn-cs"/>
              </a:rPr>
              <a:t>with educators, guidance counselors, administrators, students, and parents to increase awareness and interest in engineering</a:t>
            </a:r>
          </a:p>
          <a:p>
            <a:pPr marL="628650" lvl="1" indent="-171450">
              <a:buFont typeface="Courier New" panose="02070309020205020404" pitchFamily="49" charset="0"/>
              <a:buChar char="o"/>
            </a:pPr>
            <a:r>
              <a:rPr lang="en-US" sz="1200" b="1" kern="1200" dirty="0" smtClean="0">
                <a:solidFill>
                  <a:schemeClr val="tx1"/>
                </a:solidFill>
                <a:effectLst/>
                <a:latin typeface="+mn-lt"/>
                <a:ea typeface="+mn-ea"/>
                <a:cs typeface="+mn-cs"/>
              </a:rPr>
              <a:t>Strategizing real-world applications </a:t>
            </a:r>
            <a:r>
              <a:rPr lang="en-US" sz="1200" kern="1200" dirty="0" smtClean="0">
                <a:solidFill>
                  <a:schemeClr val="tx1"/>
                </a:solidFill>
                <a:effectLst/>
                <a:latin typeface="+mn-lt"/>
                <a:ea typeface="+mn-ea"/>
                <a:cs typeface="+mn-cs"/>
              </a:rPr>
              <a:t>for how the model can be leveraged in academic curricula, workplace trainings, and beyond </a:t>
            </a:r>
          </a:p>
          <a:p>
            <a:pPr marL="628650" lvl="1" indent="-171450">
              <a:buFont typeface="Courier New" panose="02070309020205020404" pitchFamily="49" charset="0"/>
              <a:buChar char="o"/>
            </a:pPr>
            <a:r>
              <a:rPr lang="en-US" sz="1200" b="1" kern="1200" dirty="0" smtClean="0">
                <a:solidFill>
                  <a:schemeClr val="tx1"/>
                </a:solidFill>
                <a:effectLst/>
                <a:latin typeface="+mn-lt"/>
                <a:ea typeface="+mn-ea"/>
                <a:cs typeface="+mn-cs"/>
              </a:rPr>
              <a:t>Providing feedback </a:t>
            </a:r>
            <a:r>
              <a:rPr lang="en-US" sz="1200" kern="1200" dirty="0" smtClean="0">
                <a:solidFill>
                  <a:schemeClr val="tx1"/>
                </a:solidFill>
                <a:effectLst/>
                <a:latin typeface="+mn-lt"/>
                <a:ea typeface="+mn-ea"/>
                <a:cs typeface="+mn-cs"/>
              </a:rPr>
              <a:t>on the model and its use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2609877-C97B-4DF2-938E-7DD3CAA74FD9}" type="slidenum">
              <a:rPr lang="en-US" smtClean="0"/>
              <a:t>34</a:t>
            </a:fld>
            <a:endParaRPr lang="en-US" dirty="0"/>
          </a:p>
        </p:txBody>
      </p:sp>
    </p:spTree>
    <p:extLst>
      <p:ext uri="{BB962C8B-B14F-4D97-AF65-F5344CB8AC3E}">
        <p14:creationId xmlns:p14="http://schemas.microsoft.com/office/powerpoint/2010/main" val="12829520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Help build the engineering workforce of the future</a:t>
            </a:r>
            <a:r>
              <a:rPr lang="en-US" sz="1200" kern="1200" smtClean="0">
                <a:solidFill>
                  <a:schemeClr val="tx1"/>
                </a:solidFill>
                <a:effectLst/>
                <a:latin typeface="+mn-lt"/>
                <a:ea typeface="+mn-ea"/>
                <a:cs typeface="+mn-cs"/>
              </a:rPr>
              <a:t>. Visit</a:t>
            </a:r>
            <a:r>
              <a:rPr lang="en-US" sz="1200" kern="1200" dirty="0" smtClean="0">
                <a:solidFill>
                  <a:schemeClr val="tx1"/>
                </a:solidFill>
                <a:effectLst/>
                <a:latin typeface="+mn-lt"/>
                <a:ea typeface="+mn-ea"/>
                <a:cs typeface="+mn-cs"/>
              </a:rPr>
              <a:t> the Competency Model Clearinghouse at </a:t>
            </a:r>
            <a:r>
              <a:rPr lang="en-US" sz="1200" u="sng" strike="noStrike" kern="1200" dirty="0" smtClean="0">
                <a:solidFill>
                  <a:schemeClr val="accent6"/>
                </a:solidFill>
                <a:effectLst/>
                <a:latin typeface="+mn-lt"/>
                <a:ea typeface="+mn-ea"/>
                <a:cs typeface="+mn-cs"/>
              </a:rPr>
              <a:t>www.careeronestop.org/CMC/engineering</a:t>
            </a:r>
            <a:r>
              <a:rPr lang="en-US" sz="1200" u="none" strike="noStrike" kern="1200" baseline="0" dirty="0" smtClean="0">
                <a:solidFill>
                  <a:schemeClr val="accent6"/>
                </a:solidFill>
                <a:effectLst/>
                <a:latin typeface="+mn-lt"/>
                <a:ea typeface="+mn-ea"/>
                <a:cs typeface="+mn-cs"/>
              </a:rPr>
              <a:t> </a:t>
            </a:r>
            <a:r>
              <a:rPr lang="en-US" sz="1200" u="none" kern="1200" dirty="0" smtClean="0">
                <a:solidFill>
                  <a:schemeClr val="tx1"/>
                </a:solidFill>
                <a:effectLst/>
                <a:latin typeface="+mn-lt"/>
                <a:ea typeface="+mn-ea"/>
                <a:cs typeface="+mn-cs"/>
              </a:rPr>
              <a:t>to </a:t>
            </a:r>
            <a:r>
              <a:rPr lang="en-US" sz="1200" kern="1200" dirty="0" smtClean="0">
                <a:solidFill>
                  <a:schemeClr val="tx1"/>
                </a:solidFill>
                <a:effectLst/>
                <a:latin typeface="+mn-lt"/>
                <a:ea typeface="+mn-ea"/>
                <a:cs typeface="+mn-cs"/>
              </a:rPr>
              <a:t>learn more about the Engineering Competency Model and access additional resources related to the model.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i="0" kern="1200" dirty="0" smtClean="0">
                <a:solidFill>
                  <a:schemeClr val="tx1"/>
                </a:solidFill>
                <a:effectLst/>
                <a:latin typeface="+mn-lt"/>
                <a:ea typeface="+mn-ea"/>
                <a:cs typeface="+mn-cs"/>
              </a:rPr>
              <a:t>This presentation and the development of the model was made possible through a grant by the United Engineering Foundation.</a:t>
            </a:r>
            <a:r>
              <a:rPr lang="en-US" sz="1200" i="0" kern="1200" baseline="0" dirty="0" smtClean="0">
                <a:solidFill>
                  <a:schemeClr val="tx1"/>
                </a:solidFill>
                <a:effectLst/>
                <a:latin typeface="+mn-lt"/>
                <a:ea typeface="+mn-ea"/>
                <a:cs typeface="+mn-cs"/>
              </a:rPr>
              <a:t> </a:t>
            </a:r>
            <a:endParaRPr lang="en-US"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609877-C97B-4DF2-938E-7DD3CAA74FD9}" type="slidenum">
              <a:rPr lang="en-US" smtClean="0"/>
              <a:t>35</a:t>
            </a:fld>
            <a:endParaRPr lang="en-US" dirty="0"/>
          </a:p>
        </p:txBody>
      </p:sp>
    </p:spTree>
    <p:extLst>
      <p:ext uri="{BB962C8B-B14F-4D97-AF65-F5344CB8AC3E}">
        <p14:creationId xmlns:p14="http://schemas.microsoft.com/office/powerpoint/2010/main" val="1282952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Engineers solve the world’s fundamental and most complex challenges – serving as the driving force in inventing, designing, building, improving, and sustaining the systems and structures we rely 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The impact of engineers’ work is global: building our infrastructure to get us where we need to go, designing our energy systems to power our lives, and connecting the world’s networks to increase our productivity.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Thanks</a:t>
            </a:r>
            <a:r>
              <a:rPr lang="en-US" sz="1200" kern="1200" baseline="0" dirty="0">
                <a:solidFill>
                  <a:schemeClr val="tx1"/>
                </a:solidFill>
                <a:effectLst/>
                <a:latin typeface="+mn-lt"/>
                <a:ea typeface="+mn-ea"/>
                <a:cs typeface="+mn-cs"/>
              </a:rPr>
              <a:t> to the work of engineers, our </a:t>
            </a:r>
            <a:r>
              <a:rPr lang="en-US" sz="1200" kern="1200" dirty="0">
                <a:solidFill>
                  <a:schemeClr val="tx1"/>
                </a:solidFill>
                <a:effectLst/>
                <a:latin typeface="+mn-lt"/>
                <a:ea typeface="+mn-ea"/>
                <a:cs typeface="+mn-cs"/>
              </a:rPr>
              <a:t>roads and bridges are safer, our cars are more dependable, our food supply is safer and we are more globally connected than ever before.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609877-C97B-4DF2-938E-7DD3CAA74FD9}" type="slidenum">
              <a:rPr lang="en-US" smtClean="0"/>
              <a:t>4</a:t>
            </a:fld>
            <a:endParaRPr lang="en-US" dirty="0"/>
          </a:p>
        </p:txBody>
      </p:sp>
    </p:spTree>
    <p:extLst>
      <p:ext uri="{BB962C8B-B14F-4D97-AF65-F5344CB8AC3E}">
        <p14:creationId xmlns:p14="http://schemas.microsoft.com/office/powerpoint/2010/main" val="1282952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engineering field is growing, and the nation needs more engineers to harness their capabilities to build and sustain a better world.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According to projections from the U.S. Bureau of Labor Statistics, the engineering field will grow by </a:t>
            </a:r>
            <a:r>
              <a:rPr lang="en-US" sz="1200" kern="1200" dirty="0" smtClean="0">
                <a:solidFill>
                  <a:schemeClr val="tx1"/>
                </a:solidFill>
                <a:effectLst/>
                <a:latin typeface="+mn-lt"/>
                <a:ea typeface="+mn-ea"/>
                <a:cs typeface="+mn-cs"/>
              </a:rPr>
              <a:t>8.3% </a:t>
            </a:r>
            <a:r>
              <a:rPr lang="en-US" sz="1200" kern="1200" dirty="0">
                <a:solidFill>
                  <a:schemeClr val="tx1"/>
                </a:solidFill>
                <a:effectLst/>
                <a:latin typeface="+mn-lt"/>
                <a:ea typeface="+mn-ea"/>
                <a:cs typeface="+mn-cs"/>
              </a:rPr>
              <a:t>between </a:t>
            </a:r>
            <a:r>
              <a:rPr lang="en-US" sz="1200" strike="noStrike" kern="1200" dirty="0" smtClean="0">
                <a:solidFill>
                  <a:srgbClr val="FF0000"/>
                </a:solidFill>
                <a:effectLst/>
                <a:latin typeface="+mn-lt"/>
                <a:ea typeface="+mn-ea"/>
                <a:cs typeface="+mn-cs"/>
              </a:rPr>
              <a:t>2016 </a:t>
            </a:r>
            <a:r>
              <a:rPr lang="en-US" sz="1200" strike="noStrike" kern="1200" dirty="0" smtClean="0">
                <a:solidFill>
                  <a:schemeClr val="tx1"/>
                </a:solidFill>
                <a:effectLst/>
                <a:latin typeface="+mn-lt"/>
                <a:ea typeface="+mn-ea"/>
                <a:cs typeface="+mn-cs"/>
              </a:rPr>
              <a:t>and</a:t>
            </a:r>
            <a:r>
              <a:rPr lang="en-US" sz="1200" kern="1200" dirty="0" smtClean="0">
                <a:solidFill>
                  <a:schemeClr val="tx1"/>
                </a:solidFill>
                <a:effectLst/>
                <a:latin typeface="+mn-lt"/>
                <a:ea typeface="+mn-ea"/>
                <a:cs typeface="+mn-cs"/>
              </a:rPr>
              <a:t> </a:t>
            </a:r>
            <a:r>
              <a:rPr lang="en-US" sz="1200" strike="noStrike" kern="1200" dirty="0" smtClean="0">
                <a:solidFill>
                  <a:srgbClr val="FF0000"/>
                </a:solidFill>
                <a:effectLst/>
                <a:latin typeface="+mn-lt"/>
                <a:ea typeface="+mn-ea"/>
                <a:cs typeface="+mn-cs"/>
              </a:rPr>
              <a:t>2026</a:t>
            </a:r>
            <a:r>
              <a:rPr lang="en-US" sz="1200" kern="1200" dirty="0" smtClean="0">
                <a:solidFill>
                  <a:srgbClr val="FF0000"/>
                </a:solidFill>
                <a:effectLst/>
                <a:latin typeface="+mn-lt"/>
                <a:ea typeface="+mn-ea"/>
                <a:cs typeface="+mn-cs"/>
              </a:rPr>
              <a:t>, </a:t>
            </a:r>
            <a:r>
              <a:rPr lang="en-US" sz="1200" kern="1200" dirty="0">
                <a:solidFill>
                  <a:schemeClr val="tx1"/>
                </a:solidFill>
                <a:effectLst/>
                <a:latin typeface="+mn-lt"/>
                <a:ea typeface="+mn-ea"/>
                <a:cs typeface="+mn-cs"/>
              </a:rPr>
              <a:t>resulting in over </a:t>
            </a:r>
            <a:r>
              <a:rPr lang="en-US" sz="1200" strike="noStrike" kern="1200" dirty="0" smtClean="0">
                <a:solidFill>
                  <a:schemeClr val="tx1"/>
                </a:solidFill>
                <a:effectLst/>
                <a:latin typeface="+mn-lt"/>
                <a:ea typeface="+mn-ea"/>
                <a:cs typeface="+mn-cs"/>
              </a:rPr>
              <a:t>139,000</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job openings due to growth and net replacements during that period. </a:t>
            </a:r>
          </a:p>
          <a:p>
            <a:pPr marL="171450" lvl="0" indent="-171450">
              <a:buFont typeface="Arial" panose="020B0604020202020204" pitchFamily="34" charset="0"/>
              <a:buChar char="•"/>
            </a:pPr>
            <a:r>
              <a:rPr lang="en-US" sz="1200" strike="noStrike" kern="1200" dirty="0" smtClean="0">
                <a:solidFill>
                  <a:schemeClr val="tx1"/>
                </a:solidFill>
                <a:effectLst/>
                <a:latin typeface="+mn-lt"/>
                <a:ea typeface="+mn-ea"/>
                <a:cs typeface="+mn-cs"/>
              </a:rPr>
              <a:t>Representatives from engineering societies and associations</a:t>
            </a:r>
            <a:r>
              <a:rPr lang="en-US" sz="1200" strike="noStrike" kern="1200" baseline="0" dirty="0" smtClean="0">
                <a:solidFill>
                  <a:schemeClr val="tx1"/>
                </a:solidFill>
                <a:effectLst/>
                <a:latin typeface="+mn-lt"/>
                <a:ea typeface="+mn-ea"/>
                <a:cs typeface="+mn-cs"/>
              </a:rPr>
              <a:t> </a:t>
            </a:r>
            <a:r>
              <a:rPr lang="en-US" sz="1200" strike="noStrike" kern="1200" dirty="0" smtClean="0">
                <a:solidFill>
                  <a:schemeClr val="tx1"/>
                </a:solidFill>
                <a:effectLst/>
                <a:latin typeface="+mn-lt"/>
                <a:ea typeface="+mn-ea"/>
                <a:cs typeface="+mn-cs"/>
              </a:rPr>
              <a:t>and </a:t>
            </a:r>
            <a:r>
              <a:rPr lang="en-US" sz="1200" strike="noStrike" kern="1200" dirty="0">
                <a:solidFill>
                  <a:schemeClr val="tx1"/>
                </a:solidFill>
                <a:effectLst/>
                <a:latin typeface="+mn-lt"/>
                <a:ea typeface="+mn-ea"/>
                <a:cs typeface="+mn-cs"/>
              </a:rPr>
              <a:t>the U.S. Department of Labor (DOL) </a:t>
            </a:r>
            <a:r>
              <a:rPr lang="en-US" sz="1200" strike="noStrike" kern="1200" dirty="0" smtClean="0">
                <a:solidFill>
                  <a:schemeClr val="tx1"/>
                </a:solidFill>
                <a:effectLst/>
                <a:latin typeface="+mn-lt"/>
                <a:ea typeface="+mn-ea"/>
                <a:cs typeface="+mn-cs"/>
              </a:rPr>
              <a:t>developed </a:t>
            </a:r>
            <a:r>
              <a:rPr lang="en-US" sz="1200" strike="noStrike" kern="1200" dirty="0">
                <a:solidFill>
                  <a:schemeClr val="tx1"/>
                </a:solidFill>
                <a:effectLst/>
                <a:latin typeface="+mn-lt"/>
                <a:ea typeface="+mn-ea"/>
                <a:cs typeface="+mn-cs"/>
              </a:rPr>
              <a:t>an </a:t>
            </a:r>
            <a:r>
              <a:rPr lang="en-US" sz="1200" strike="noStrike" kern="1200" dirty="0" smtClean="0">
                <a:solidFill>
                  <a:schemeClr val="tx1"/>
                </a:solidFill>
                <a:effectLst/>
                <a:latin typeface="+mn-lt"/>
                <a:ea typeface="+mn-ea"/>
                <a:cs typeface="+mn-cs"/>
              </a:rPr>
              <a:t>Engineering </a:t>
            </a:r>
            <a:r>
              <a:rPr lang="en-US" sz="1200" strike="noStrike" kern="1200" dirty="0">
                <a:solidFill>
                  <a:schemeClr val="tx1"/>
                </a:solidFill>
                <a:effectLst/>
                <a:latin typeface="+mn-lt"/>
                <a:ea typeface="+mn-ea"/>
                <a:cs typeface="+mn-cs"/>
              </a:rPr>
              <a:t>Competency Model to serve as a guide for the development of the engineering workforce to help America meet this demand. </a:t>
            </a:r>
          </a:p>
          <a:p>
            <a:pPr marL="0" lvl="0" indent="0">
              <a:buFont typeface="Arial" panose="020B0604020202020204" pitchFamily="34" charset="0"/>
              <a:buNone/>
            </a:pPr>
            <a:endParaRPr lang="en-US" sz="1200" b="0" i="1" kern="1200" dirty="0">
              <a:solidFill>
                <a:schemeClr val="tx1"/>
              </a:solidFill>
              <a:effectLst/>
              <a:latin typeface="+mn-lt"/>
              <a:ea typeface="+mn-ea"/>
              <a:cs typeface="+mn-cs"/>
            </a:endParaRPr>
          </a:p>
          <a:p>
            <a:pPr marL="0" lvl="0" indent="0">
              <a:buFont typeface="Arial" panose="020B0604020202020204" pitchFamily="34" charset="0"/>
              <a:buNone/>
            </a:pPr>
            <a:r>
              <a:rPr lang="en-US" sz="1200" b="0" i="1" kern="1200" dirty="0">
                <a:solidFill>
                  <a:schemeClr val="tx1"/>
                </a:solidFill>
                <a:effectLst/>
                <a:latin typeface="+mn-lt"/>
                <a:ea typeface="+mn-ea"/>
                <a:cs typeface="+mn-cs"/>
              </a:rPr>
              <a:t>Source: </a:t>
            </a:r>
            <a:r>
              <a:rPr lang="en-US" sz="1200" i="1" kern="1200" dirty="0">
                <a:solidFill>
                  <a:schemeClr val="tx1"/>
                </a:solidFill>
                <a:effectLst/>
                <a:latin typeface="+mn-lt"/>
                <a:ea typeface="+mn-ea"/>
                <a:cs typeface="+mn-cs"/>
              </a:rPr>
              <a:t>BLS </a:t>
            </a:r>
            <a:r>
              <a:rPr lang="en-US" sz="1200" i="1" kern="1200" dirty="0" smtClean="0">
                <a:solidFill>
                  <a:schemeClr val="tx1"/>
                </a:solidFill>
                <a:effectLst/>
                <a:latin typeface="+mn-lt"/>
                <a:ea typeface="+mn-ea"/>
                <a:cs typeface="+mn-cs"/>
              </a:rPr>
              <a:t>201</a:t>
            </a:r>
            <a:r>
              <a:rPr lang="en-US" sz="1200" i="1" strike="noStrike" kern="1200" dirty="0" smtClean="0">
                <a:solidFill>
                  <a:schemeClr val="tx1"/>
                </a:solidFill>
                <a:effectLst/>
                <a:latin typeface="+mn-lt"/>
                <a:ea typeface="+mn-ea"/>
                <a:cs typeface="+mn-cs"/>
              </a:rPr>
              <a:t>6</a:t>
            </a:r>
            <a:r>
              <a:rPr lang="en-US" sz="1200" i="1" kern="1200" dirty="0" smtClean="0">
                <a:solidFill>
                  <a:schemeClr val="tx1"/>
                </a:solidFill>
                <a:effectLst/>
                <a:latin typeface="+mn-lt"/>
                <a:ea typeface="+mn-ea"/>
                <a:cs typeface="+mn-cs"/>
              </a:rPr>
              <a:t>-2026 </a:t>
            </a:r>
            <a:r>
              <a:rPr lang="en-US" sz="1200" i="1" kern="1200" dirty="0">
                <a:solidFill>
                  <a:schemeClr val="tx1"/>
                </a:solidFill>
                <a:effectLst/>
                <a:latin typeface="+mn-lt"/>
                <a:ea typeface="+mn-ea"/>
                <a:cs typeface="+mn-cs"/>
              </a:rPr>
              <a:t>employment projections, http://www.bls.gov/emp</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2609877-C97B-4DF2-938E-7DD3CAA74FD9}" type="slidenum">
              <a:rPr lang="en-US" smtClean="0"/>
              <a:t>5</a:t>
            </a:fld>
            <a:endParaRPr lang="en-US" dirty="0"/>
          </a:p>
        </p:txBody>
      </p:sp>
    </p:spTree>
    <p:extLst>
      <p:ext uri="{BB962C8B-B14F-4D97-AF65-F5344CB8AC3E}">
        <p14:creationId xmlns:p14="http://schemas.microsoft.com/office/powerpoint/2010/main" val="1282952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Now is the time to develop the engineer of the future: an individual ready and able to rise to the challenge of meeting this industry demand.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To accomplish this goal, </a:t>
            </a:r>
            <a:r>
              <a:rPr lang="en-US" sz="1200" kern="1200" dirty="0" smtClean="0">
                <a:solidFill>
                  <a:schemeClr val="tx1"/>
                </a:solidFill>
                <a:effectLst/>
                <a:latin typeface="+mn-lt"/>
                <a:ea typeface="+mn-ea"/>
                <a:cs typeface="+mn-cs"/>
              </a:rPr>
              <a:t>the </a:t>
            </a:r>
            <a:r>
              <a:rPr lang="en-US" sz="1200" kern="1200" dirty="0">
                <a:solidFill>
                  <a:schemeClr val="tx1"/>
                </a:solidFill>
                <a:effectLst/>
                <a:latin typeface="+mn-lt"/>
                <a:ea typeface="+mn-ea"/>
                <a:cs typeface="+mn-cs"/>
              </a:rPr>
              <a:t>U.S. Department of Labor, </a:t>
            </a:r>
            <a:r>
              <a:rPr lang="en-US" sz="1200" kern="1200" dirty="0" smtClean="0">
                <a:solidFill>
                  <a:schemeClr val="tx1"/>
                </a:solidFill>
                <a:effectLst/>
                <a:latin typeface="+mn-lt"/>
                <a:ea typeface="+mn-ea"/>
                <a:cs typeface="+mn-cs"/>
              </a:rPr>
              <a:t>Employment </a:t>
            </a:r>
            <a:r>
              <a:rPr lang="en-US" sz="1200" kern="1200" dirty="0">
                <a:solidFill>
                  <a:schemeClr val="tx1"/>
                </a:solidFill>
                <a:effectLst/>
                <a:latin typeface="+mn-lt"/>
                <a:ea typeface="+mn-ea"/>
                <a:cs typeface="+mn-cs"/>
              </a:rPr>
              <a:t>and Training </a:t>
            </a:r>
            <a:r>
              <a:rPr lang="en-US" sz="1200" kern="1200" dirty="0" smtClean="0">
                <a:solidFill>
                  <a:schemeClr val="tx1"/>
                </a:solidFill>
                <a:effectLst/>
                <a:latin typeface="+mn-lt"/>
                <a:ea typeface="+mn-ea"/>
                <a:cs typeface="+mn-cs"/>
              </a:rPr>
              <a:t>Administration (ETA) </a:t>
            </a:r>
            <a:r>
              <a:rPr lang="en-US" sz="1200" kern="1200" dirty="0">
                <a:solidFill>
                  <a:schemeClr val="tx1"/>
                </a:solidFill>
                <a:effectLst/>
                <a:latin typeface="+mn-lt"/>
                <a:ea typeface="+mn-ea"/>
                <a:cs typeface="+mn-cs"/>
              </a:rPr>
              <a:t>and </a:t>
            </a:r>
            <a:r>
              <a:rPr lang="en-US" sz="1200" kern="1200" dirty="0" smtClean="0">
                <a:solidFill>
                  <a:schemeClr val="tx1"/>
                </a:solidFill>
                <a:effectLst/>
                <a:latin typeface="+mn-lt"/>
                <a:ea typeface="+mn-ea"/>
                <a:cs typeface="+mn-cs"/>
              </a:rPr>
              <a:t>engineering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subject </a:t>
            </a:r>
            <a:r>
              <a:rPr lang="en-US" sz="1200" kern="1200" dirty="0">
                <a:solidFill>
                  <a:schemeClr val="tx1"/>
                </a:solidFill>
                <a:effectLst/>
                <a:latin typeface="+mn-lt"/>
                <a:ea typeface="+mn-ea"/>
                <a:cs typeface="+mn-cs"/>
              </a:rPr>
              <a:t>matter experts from </a:t>
            </a:r>
            <a:r>
              <a:rPr lang="en-US" sz="1200" strike="noStrike" kern="1200" dirty="0" smtClean="0">
                <a:solidFill>
                  <a:schemeClr val="tx1"/>
                </a:solidFill>
                <a:effectLst/>
                <a:latin typeface="+mn-lt"/>
                <a:ea typeface="+mn-ea"/>
                <a:cs typeface="+mn-cs"/>
              </a:rPr>
              <a:t>industry</a:t>
            </a:r>
            <a:r>
              <a:rPr lang="en-US" sz="1200" strike="noStrike" kern="1200" baseline="0" dirty="0" smtClean="0">
                <a:solidFill>
                  <a:schemeClr val="tx1"/>
                </a:solidFill>
                <a:effectLst/>
                <a:latin typeface="+mn-lt"/>
                <a:ea typeface="+mn-ea"/>
                <a:cs typeface="+mn-cs"/>
              </a:rPr>
              <a:t> </a:t>
            </a:r>
            <a:r>
              <a:rPr lang="en-US" sz="1200" strike="noStrike" kern="1200" dirty="0" smtClean="0">
                <a:solidFill>
                  <a:schemeClr val="tx1"/>
                </a:solidFill>
                <a:effectLst/>
                <a:latin typeface="+mn-lt"/>
                <a:ea typeface="+mn-ea"/>
                <a:cs typeface="+mn-cs"/>
              </a:rPr>
              <a:t>and education </a:t>
            </a:r>
            <a:r>
              <a:rPr lang="en-US" sz="1200" kern="1200" dirty="0" smtClean="0">
                <a:solidFill>
                  <a:schemeClr val="tx1"/>
                </a:solidFill>
                <a:effectLst/>
                <a:latin typeface="+mn-lt"/>
                <a:ea typeface="+mn-ea"/>
                <a:cs typeface="+mn-cs"/>
              </a:rPr>
              <a:t>developed </a:t>
            </a:r>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Engineering Competency </a:t>
            </a:r>
            <a:r>
              <a:rPr lang="en-US" sz="1200" b="1" kern="1200" dirty="0" smtClean="0">
                <a:solidFill>
                  <a:schemeClr val="tx1"/>
                </a:solidFill>
                <a:effectLst/>
                <a:latin typeface="+mn-lt"/>
                <a:ea typeface="+mn-ea"/>
                <a:cs typeface="+mn-cs"/>
              </a:rPr>
              <a:t>Model</a:t>
            </a:r>
            <a:r>
              <a:rPr lang="en-US" sz="1200" strike="noStrike" kern="1200" dirty="0" smtClean="0">
                <a:solidFill>
                  <a:schemeClr val="tx1"/>
                </a:solidFill>
                <a:effectLst/>
                <a:latin typeface="+mn-lt"/>
                <a:ea typeface="+mn-ea"/>
                <a:cs typeface="+mn-cs"/>
              </a:rPr>
              <a:t>.</a:t>
            </a:r>
            <a:endParaRPr lang="en-US" sz="1200" strike="noStrike"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model defines the skills required for current and aspiring engineers to advance and succeed.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Similar to the systems they build, engineers themselves </a:t>
            </a:r>
            <a:r>
              <a:rPr lang="en-US" sz="1200" strike="noStrike" kern="1200" dirty="0" smtClean="0">
                <a:solidFill>
                  <a:schemeClr val="tx1"/>
                </a:solidFill>
                <a:effectLst/>
                <a:latin typeface="+mn-lt"/>
                <a:ea typeface="+mn-ea"/>
                <a:cs typeface="+mn-cs"/>
              </a:rPr>
              <a:t>have essential elements</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or competencies, that </a:t>
            </a:r>
            <a:r>
              <a:rPr lang="en-US" sz="1200" kern="1200" dirty="0" smtClean="0">
                <a:solidFill>
                  <a:schemeClr val="tx1"/>
                </a:solidFill>
                <a:effectLst/>
                <a:latin typeface="+mn-lt"/>
                <a:ea typeface="+mn-ea"/>
                <a:cs typeface="+mn-cs"/>
              </a:rPr>
              <a:t>are important</a:t>
            </a:r>
            <a:r>
              <a:rPr lang="en-US" sz="1200" kern="1200" baseline="0" dirty="0" smtClean="0">
                <a:solidFill>
                  <a:schemeClr val="tx1"/>
                </a:solidFill>
                <a:effectLst/>
                <a:latin typeface="+mn-lt"/>
                <a:ea typeface="+mn-ea"/>
                <a:cs typeface="+mn-cs"/>
              </a:rPr>
              <a:t> to the performance of a</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dynamic and adaptable professional. </a:t>
            </a:r>
          </a:p>
          <a:p>
            <a:pPr marL="171450" lvl="0" indent="-171450">
              <a:buFont typeface="Arial" panose="020B0604020202020204" pitchFamily="34" charset="0"/>
              <a:buChar char="•"/>
            </a:pPr>
            <a:endParaRPr lang="en-US" sz="1200" b="1"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609877-C97B-4DF2-938E-7DD3CAA74FD9}" type="slidenum">
              <a:rPr lang="en-US" smtClean="0"/>
              <a:t>6</a:t>
            </a:fld>
            <a:endParaRPr lang="en-US" dirty="0"/>
          </a:p>
        </p:txBody>
      </p:sp>
    </p:spTree>
    <p:extLst>
      <p:ext uri="{BB962C8B-B14F-4D97-AF65-F5344CB8AC3E}">
        <p14:creationId xmlns:p14="http://schemas.microsoft.com/office/powerpoint/2010/main" val="1282952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Here is a </a:t>
            </a:r>
            <a:r>
              <a:rPr lang="en-US" sz="1200" kern="1200" dirty="0" smtClean="0">
                <a:solidFill>
                  <a:schemeClr val="tx1"/>
                </a:solidFill>
                <a:effectLst/>
                <a:latin typeface="+mn-lt"/>
                <a:ea typeface="+mn-ea"/>
                <a:cs typeface="+mn-cs"/>
              </a:rPr>
              <a:t>general depiction </a:t>
            </a:r>
            <a:r>
              <a:rPr lang="en-US" sz="1200" kern="1200" dirty="0">
                <a:solidFill>
                  <a:schemeClr val="tx1"/>
                </a:solidFill>
                <a:effectLst/>
                <a:latin typeface="+mn-lt"/>
                <a:ea typeface="+mn-ea"/>
                <a:cs typeface="+mn-cs"/>
              </a:rPr>
              <a:t>of </a:t>
            </a:r>
            <a:r>
              <a:rPr lang="en-US" sz="1200" kern="1200" dirty="0" smtClean="0">
                <a:solidFill>
                  <a:schemeClr val="tx1"/>
                </a:solidFill>
                <a:effectLst/>
                <a:latin typeface="+mn-lt"/>
                <a:ea typeface="+mn-ea"/>
                <a:cs typeface="+mn-cs"/>
              </a:rPr>
              <a:t>a competency model</a:t>
            </a:r>
            <a:r>
              <a:rPr lang="en-US" sz="1200" kern="1200" dirty="0">
                <a:solidFill>
                  <a:schemeClr val="tx1"/>
                </a:solidFill>
                <a:effectLst/>
                <a:latin typeface="+mn-lt"/>
                <a:ea typeface="+mn-ea"/>
                <a:cs typeface="+mn-cs"/>
              </a:rPr>
              <a:t>. It has a pyramid-like shape with different tiers. Each tier is made up of various competencies.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competency is the capability to apply a set of related knowledge, skills, and abilities (KSAs) to successfully perform work tasks in an industry or field.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model is designed to establish a </a:t>
            </a:r>
            <a:r>
              <a:rPr lang="en-US" sz="1200" kern="1200" dirty="0" smtClean="0">
                <a:solidFill>
                  <a:schemeClr val="tx1"/>
                </a:solidFill>
                <a:effectLst/>
                <a:latin typeface="+mn-lt"/>
                <a:ea typeface="+mn-ea"/>
                <a:cs typeface="+mn-cs"/>
              </a:rPr>
              <a:t>consistent </a:t>
            </a:r>
            <a:r>
              <a:rPr lang="en-US" sz="1200" kern="1200" dirty="0">
                <a:solidFill>
                  <a:schemeClr val="tx1"/>
                </a:solidFill>
                <a:effectLst/>
                <a:latin typeface="+mn-lt"/>
                <a:ea typeface="+mn-ea"/>
                <a:cs typeface="+mn-cs"/>
              </a:rPr>
              <a:t>guideline for the profession, uniting the engineering industry around common competencies that are essential for success.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model is intended for use by industry leaders, employers, human resource professionals</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educators, workforce professionals and career counselors, as well as current and future engineers.</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[Background for Presenter:</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The model is intended for use by:</a:t>
            </a:r>
          </a:p>
          <a:p>
            <a:pPr marL="1085850" lvl="2" indent="-171450">
              <a:buFont typeface="Arial" panose="020B0604020202020204" pitchFamily="34" charset="0"/>
              <a:buChar char="•"/>
            </a:pPr>
            <a:r>
              <a:rPr lang="en-US" sz="1200" b="1" kern="1200" dirty="0">
                <a:solidFill>
                  <a:schemeClr val="tx1"/>
                </a:solidFill>
                <a:effectLst/>
                <a:latin typeface="+mn-lt"/>
                <a:ea typeface="+mn-ea"/>
                <a:cs typeface="+mn-cs"/>
              </a:rPr>
              <a:t>Industry leaders, employers and human resource professionals</a:t>
            </a:r>
            <a:r>
              <a:rPr lang="en-US" sz="1200" b="0" i="0" kern="1200" dirty="0">
                <a:solidFill>
                  <a:schemeClr val="tx1"/>
                </a:solidFill>
                <a:effectLst/>
                <a:latin typeface="+mn-lt"/>
                <a:ea typeface="+mn-ea"/>
                <a:cs typeface="+mn-cs"/>
              </a:rPr>
              <a:t>, to identify skill needs and assess competencies and performance</a:t>
            </a:r>
            <a:endParaRPr lang="en-US" dirty="0">
              <a:effectLst/>
            </a:endParaRPr>
          </a:p>
          <a:p>
            <a:pPr marL="1085850" lvl="2" indent="-171450">
              <a:buFont typeface="Arial" panose="020B0604020202020204" pitchFamily="34" charset="0"/>
              <a:buChar char="•"/>
            </a:pPr>
            <a:r>
              <a:rPr lang="en-US" sz="1200" b="1" kern="1200" dirty="0">
                <a:solidFill>
                  <a:schemeClr val="tx1"/>
                </a:solidFill>
                <a:effectLst/>
                <a:latin typeface="+mn-lt"/>
                <a:ea typeface="+mn-ea"/>
                <a:cs typeface="+mn-cs"/>
              </a:rPr>
              <a:t>Educators/academics</a:t>
            </a:r>
            <a:r>
              <a:rPr lang="en-US" sz="1200" b="0" i="0" kern="1200" dirty="0">
                <a:solidFill>
                  <a:schemeClr val="tx1"/>
                </a:solidFill>
                <a:effectLst/>
                <a:latin typeface="+mn-lt"/>
                <a:ea typeface="+mn-ea"/>
                <a:cs typeface="+mn-cs"/>
              </a:rPr>
              <a:t>, to inform the development of competency-based curricula and training</a:t>
            </a:r>
            <a:endParaRPr lang="en-US" dirty="0">
              <a:effectLst/>
            </a:endParaRPr>
          </a:p>
          <a:p>
            <a:pPr marL="1085850" lvl="2" indent="-171450">
              <a:buFont typeface="Arial" panose="020B0604020202020204" pitchFamily="34" charset="0"/>
              <a:buChar char="•"/>
            </a:pPr>
            <a:r>
              <a:rPr lang="en-US" sz="1200" b="1" kern="1200" dirty="0">
                <a:solidFill>
                  <a:schemeClr val="tx1"/>
                </a:solidFill>
                <a:effectLst/>
                <a:latin typeface="+mn-lt"/>
                <a:ea typeface="+mn-ea"/>
                <a:cs typeface="+mn-cs"/>
              </a:rPr>
              <a:t>Workforce professionals and career counselors</a:t>
            </a:r>
            <a:r>
              <a:rPr lang="en-US" sz="120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to develop resources for career exploration and guidance</a:t>
            </a:r>
            <a:endParaRPr lang="en-US" dirty="0">
              <a:effectLst/>
            </a:endParaRPr>
          </a:p>
          <a:p>
            <a:pPr marL="1085850" lvl="2" indent="-171450">
              <a:buFont typeface="Arial" panose="020B0604020202020204" pitchFamily="34" charset="0"/>
              <a:buChar char="•"/>
            </a:pPr>
            <a:r>
              <a:rPr lang="en-US" sz="1200" b="1" kern="1200" dirty="0">
                <a:solidFill>
                  <a:schemeClr val="tx1"/>
                </a:solidFill>
                <a:effectLst/>
                <a:latin typeface="+mn-lt"/>
                <a:ea typeface="+mn-ea"/>
                <a:cs typeface="+mn-cs"/>
              </a:rPr>
              <a:t>Current and future engineers</a:t>
            </a:r>
            <a:r>
              <a:rPr lang="en-US" sz="120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to gain a clear understanding of the skills and abilities necessary to enter, advance and succeed in the industry]</a:t>
            </a:r>
            <a:endParaRPr lang="en-US" dirty="0">
              <a:effectLst/>
            </a:endParaRP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US" sz="1200" b="1"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9A287D-3498-41E4-864F-A642FC76AE88}" type="slidenum">
              <a:rPr lang="en-US" smtClean="0"/>
              <a:t>7</a:t>
            </a:fld>
            <a:endParaRPr lang="en-US" dirty="0"/>
          </a:p>
        </p:txBody>
      </p:sp>
    </p:spTree>
    <p:extLst>
      <p:ext uri="{BB962C8B-B14F-4D97-AF65-F5344CB8AC3E}">
        <p14:creationId xmlns:p14="http://schemas.microsoft.com/office/powerpoint/2010/main" val="2494407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Here is a detailed image of the </a:t>
            </a:r>
            <a:r>
              <a:rPr lang="en-US" sz="1200" kern="1200" dirty="0" smtClean="0">
                <a:solidFill>
                  <a:schemeClr val="tx1"/>
                </a:solidFill>
                <a:effectLst/>
                <a:latin typeface="+mn-lt"/>
                <a:ea typeface="+mn-ea"/>
                <a:cs typeface="+mn-cs"/>
              </a:rPr>
              <a:t>Engineering Competency Model</a:t>
            </a:r>
            <a:r>
              <a:rPr lang="en-US"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a:t>
            </a:r>
            <a:r>
              <a:rPr lang="en-US" sz="1200" kern="1200" dirty="0">
                <a:solidFill>
                  <a:schemeClr val="tx1"/>
                </a:solidFill>
                <a:effectLst/>
                <a:latin typeface="+mn-lt"/>
                <a:ea typeface="+mn-ea"/>
                <a:cs typeface="+mn-cs"/>
              </a:rPr>
              <a:t>Engineering Competency Model is a four-tier model. </a:t>
            </a:r>
            <a:r>
              <a:rPr lang="en-US" sz="1200" kern="1200" dirty="0" smtClean="0">
                <a:solidFill>
                  <a:schemeClr val="tx1"/>
                </a:solidFill>
                <a:effectLst/>
                <a:latin typeface="+mn-lt"/>
                <a:ea typeface="+mn-ea"/>
                <a:cs typeface="+mn-cs"/>
              </a:rPr>
              <a:t>The tiers encompass the </a:t>
            </a:r>
            <a:r>
              <a:rPr lang="en-US" sz="1200" kern="1200" dirty="0">
                <a:solidFill>
                  <a:schemeClr val="tx1"/>
                </a:solidFill>
                <a:effectLst/>
                <a:latin typeface="+mn-lt"/>
                <a:ea typeface="+mn-ea"/>
                <a:cs typeface="+mn-cs"/>
              </a:rPr>
              <a:t>personal, academic, workplace and technical competencies that are common to the engineering profession, no matter whether you are </a:t>
            </a:r>
            <a:r>
              <a:rPr lang="en-US" sz="1200" kern="1200" dirty="0" smtClean="0">
                <a:solidFill>
                  <a:schemeClr val="tx1"/>
                </a:solidFill>
                <a:effectLst/>
                <a:latin typeface="+mn-lt"/>
                <a:ea typeface="+mn-ea"/>
                <a:cs typeface="+mn-cs"/>
              </a:rPr>
              <a:t>engaged in mechanical</a:t>
            </a:r>
            <a:r>
              <a:rPr lang="en-US" sz="1200" kern="1200" dirty="0">
                <a:solidFill>
                  <a:schemeClr val="tx1"/>
                </a:solidFill>
                <a:effectLst/>
                <a:latin typeface="+mn-lt"/>
                <a:ea typeface="+mn-ea"/>
                <a:cs typeface="+mn-cs"/>
              </a:rPr>
              <a:t>, electrical, civil, or </a:t>
            </a:r>
            <a:r>
              <a:rPr lang="en-US" sz="1200" kern="1200" dirty="0" smtClean="0">
                <a:solidFill>
                  <a:schemeClr val="tx1"/>
                </a:solidFill>
                <a:effectLst/>
                <a:latin typeface="+mn-lt"/>
                <a:ea typeface="+mn-ea"/>
                <a:cs typeface="+mn-cs"/>
              </a:rPr>
              <a:t>any other </a:t>
            </a:r>
            <a:r>
              <a:rPr lang="en-US" sz="1200" kern="1200" dirty="0">
                <a:solidFill>
                  <a:schemeClr val="tx1"/>
                </a:solidFill>
                <a:effectLst/>
                <a:latin typeface="+mn-lt"/>
                <a:ea typeface="+mn-ea"/>
                <a:cs typeface="+mn-cs"/>
              </a:rPr>
              <a:t>discipline of engineering.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 </a:t>
            </a:r>
            <a:r>
              <a:rPr lang="en-US" sz="1200" kern="1200" dirty="0">
                <a:solidFill>
                  <a:schemeClr val="tx1"/>
                </a:solidFill>
                <a:effectLst/>
                <a:latin typeface="+mn-lt"/>
                <a:ea typeface="+mn-ea"/>
                <a:cs typeface="+mn-cs"/>
              </a:rPr>
              <a:t>fifth tier </a:t>
            </a:r>
            <a:r>
              <a:rPr lang="en-US" sz="1200" kern="1200" dirty="0" smtClean="0">
                <a:solidFill>
                  <a:schemeClr val="tx1"/>
                </a:solidFill>
                <a:effectLst/>
                <a:latin typeface="+mn-lt"/>
                <a:ea typeface="+mn-ea"/>
                <a:cs typeface="+mn-cs"/>
              </a:rPr>
              <a:t>can be added to identify discipline-specific </a:t>
            </a:r>
            <a:r>
              <a:rPr lang="en-US" sz="1200" kern="1200" dirty="0">
                <a:solidFill>
                  <a:schemeClr val="tx1"/>
                </a:solidFill>
                <a:effectLst/>
                <a:latin typeface="+mn-lt"/>
                <a:ea typeface="+mn-ea"/>
                <a:cs typeface="+mn-cs"/>
              </a:rPr>
              <a:t>competencies</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This has not been completed for the Engineering Competency Model.</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Tier </a:t>
            </a:r>
            <a:r>
              <a:rPr lang="en-US" sz="1200" kern="1200" dirty="0" smtClean="0">
                <a:solidFill>
                  <a:schemeClr val="tx1"/>
                </a:solidFill>
                <a:effectLst/>
                <a:latin typeface="+mn-lt"/>
                <a:ea typeface="+mn-ea"/>
                <a:cs typeface="+mn-cs"/>
              </a:rPr>
              <a:t>6, </a:t>
            </a:r>
            <a:r>
              <a:rPr lang="en-US" sz="1200" kern="1200" dirty="0">
                <a:solidFill>
                  <a:schemeClr val="tx1"/>
                </a:solidFill>
                <a:effectLst/>
                <a:latin typeface="+mn-lt"/>
                <a:ea typeface="+mn-ea"/>
                <a:cs typeface="+mn-cs"/>
              </a:rPr>
              <a:t>a final optional </a:t>
            </a:r>
            <a:r>
              <a:rPr lang="en-US" sz="1200" kern="1200" dirty="0" smtClean="0">
                <a:solidFill>
                  <a:schemeClr val="tx1"/>
                </a:solidFill>
                <a:effectLst/>
                <a:latin typeface="+mn-lt"/>
                <a:ea typeface="+mn-ea"/>
                <a:cs typeface="+mn-cs"/>
              </a:rPr>
              <a:t>tier, </a:t>
            </a:r>
            <a:r>
              <a:rPr lang="en-US" sz="1200" kern="1200" dirty="0">
                <a:solidFill>
                  <a:schemeClr val="tx1"/>
                </a:solidFill>
                <a:effectLst/>
                <a:latin typeface="+mn-lt"/>
                <a:ea typeface="+mn-ea"/>
                <a:cs typeface="+mn-cs"/>
              </a:rPr>
              <a:t>is divided into two areas: competencies needed for management and </a:t>
            </a:r>
            <a:r>
              <a:rPr lang="en-US" sz="1200" kern="1200" dirty="0" smtClean="0">
                <a:solidFill>
                  <a:schemeClr val="tx1"/>
                </a:solidFill>
                <a:effectLst/>
                <a:latin typeface="+mn-lt"/>
                <a:ea typeface="+mn-ea"/>
                <a:cs typeface="+mn-cs"/>
              </a:rPr>
              <a:t>for occupation-specific </a:t>
            </a:r>
            <a:r>
              <a:rPr lang="en-US" sz="1200" kern="1200" dirty="0">
                <a:solidFill>
                  <a:schemeClr val="tx1"/>
                </a:solidFill>
                <a:effectLst/>
                <a:latin typeface="+mn-lt"/>
                <a:ea typeface="+mn-ea"/>
                <a:cs typeface="+mn-cs"/>
              </a:rPr>
              <a:t>requirements for a particular position within the engineering profession</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graphic shown here lists the different competencies within each tier. For example, interpersonal skills is shown as a personal effectiveness competency.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9A287D-3498-41E4-864F-A642FC76AE88}" type="slidenum">
              <a:rPr lang="en-US" smtClean="0"/>
              <a:t>8</a:t>
            </a:fld>
            <a:endParaRPr lang="en-US" dirty="0"/>
          </a:p>
        </p:txBody>
      </p:sp>
    </p:spTree>
    <p:extLst>
      <p:ext uri="{BB962C8B-B14F-4D97-AF65-F5344CB8AC3E}">
        <p14:creationId xmlns:p14="http://schemas.microsoft.com/office/powerpoint/2010/main" val="2494407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online model has </a:t>
            </a:r>
            <a:r>
              <a:rPr lang="en-US" sz="1200" kern="1200" dirty="0" smtClean="0">
                <a:solidFill>
                  <a:schemeClr val="tx1"/>
                </a:solidFill>
                <a:effectLst/>
                <a:latin typeface="+mn-lt"/>
                <a:ea typeface="+mn-ea"/>
                <a:cs typeface="+mn-cs"/>
              </a:rPr>
              <a:t>more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detailed </a:t>
            </a:r>
            <a:r>
              <a:rPr lang="en-US" sz="1200" kern="1200" dirty="0">
                <a:solidFill>
                  <a:schemeClr val="tx1"/>
                </a:solidFill>
                <a:effectLst/>
                <a:latin typeface="+mn-lt"/>
                <a:ea typeface="+mn-ea"/>
                <a:cs typeface="+mn-cs"/>
              </a:rPr>
              <a:t>explanations of each of those competencies. For example, the details behind the interpersonal skills competency are shown on this slide. I encourage you to go online to view </a:t>
            </a:r>
            <a:r>
              <a:rPr lang="en-US" sz="1200" kern="1200" dirty="0" smtClean="0">
                <a:solidFill>
                  <a:schemeClr val="tx1"/>
                </a:solidFill>
                <a:effectLst/>
                <a:latin typeface="+mn-lt"/>
                <a:ea typeface="+mn-ea"/>
                <a:cs typeface="+mn-cs"/>
              </a:rPr>
              <a:t>these: </a:t>
            </a:r>
            <a:r>
              <a:rPr lang="en-US" sz="1200" u="sng" strike="noStrike" kern="1200" dirty="0" smtClean="0">
                <a:solidFill>
                  <a:srgbClr val="0000FF"/>
                </a:solidFill>
                <a:effectLst/>
                <a:latin typeface="+mn-lt"/>
                <a:ea typeface="+mn-ea"/>
                <a:cs typeface="+mn-cs"/>
              </a:rPr>
              <a:t>www.careeronestop.org/CMC/engineering</a:t>
            </a:r>
            <a:r>
              <a:rPr lang="en-US" sz="1200" u="sng" strike="noStrike" kern="1200" baseline="0" dirty="0" smtClean="0">
                <a:solidFill>
                  <a:srgbClr val="0000FF"/>
                </a:solidFill>
                <a:effectLst/>
                <a:latin typeface="+mn-lt"/>
                <a:ea typeface="+mn-ea"/>
                <a:cs typeface="+mn-cs"/>
              </a:rPr>
              <a:t> </a:t>
            </a:r>
            <a:endParaRPr lang="en-US" sz="1200" kern="1200" dirty="0">
              <a:solidFill>
                <a:srgbClr val="0000FF"/>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09A287D-3498-41E4-864F-A642FC76AE88}" type="slidenum">
              <a:rPr lang="en-US" smtClean="0"/>
              <a:t>9</a:t>
            </a:fld>
            <a:endParaRPr lang="en-US" dirty="0"/>
          </a:p>
        </p:txBody>
      </p:sp>
    </p:spTree>
    <p:extLst>
      <p:ext uri="{BB962C8B-B14F-4D97-AF65-F5344CB8AC3E}">
        <p14:creationId xmlns:p14="http://schemas.microsoft.com/office/powerpoint/2010/main" val="2494407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Franklin Gothic Demi" panose="020B07030201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Franklin Gothic Medium" panose="020B06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Rectangle 6">
            <a:extLst>
              <a:ext uri="{FF2B5EF4-FFF2-40B4-BE49-F238E27FC236}">
                <a16:creationId xmlns="" xmlns:a16="http://schemas.microsoft.com/office/drawing/2014/main" id="{A67C76E7-BDD2-4755-9E12-9610059EAF49}"/>
              </a:ext>
            </a:extLst>
          </p:cNvPr>
          <p:cNvSpPr/>
          <p:nvPr userDrawn="1"/>
        </p:nvSpPr>
        <p:spPr>
          <a:xfrm>
            <a:off x="0" y="0"/>
            <a:ext cx="9144000" cy="1143000"/>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cxnSp>
        <p:nvCxnSpPr>
          <p:cNvPr id="8" name="Straight Connector 7">
            <a:extLst>
              <a:ext uri="{FF2B5EF4-FFF2-40B4-BE49-F238E27FC236}">
                <a16:creationId xmlns="" xmlns:a16="http://schemas.microsoft.com/office/drawing/2014/main" id="{E29B0B2B-5FE1-4632-9447-C59D508E5B47}"/>
              </a:ext>
            </a:extLst>
          </p:cNvPr>
          <p:cNvCxnSpPr/>
          <p:nvPr userDrawn="1"/>
        </p:nvCxnSpPr>
        <p:spPr>
          <a:xfrm>
            <a:off x="0" y="1143000"/>
            <a:ext cx="9144000" cy="0"/>
          </a:xfrm>
          <a:prstGeom prst="line">
            <a:avLst/>
          </a:prstGeom>
          <a:ln w="57150">
            <a:solidFill>
              <a:srgbClr val="E5EAED"/>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 xmlns:a16="http://schemas.microsoft.com/office/drawing/2014/main" id="{D6628EC3-DF50-448A-8506-DD1CE9AF3424}"/>
              </a:ext>
            </a:extLst>
          </p:cNvPr>
          <p:cNvSpPr/>
          <p:nvPr userDrawn="1"/>
        </p:nvSpPr>
        <p:spPr>
          <a:xfrm rot="10800000">
            <a:off x="0" y="5715000"/>
            <a:ext cx="9144000" cy="1143000"/>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cxnSp>
        <p:nvCxnSpPr>
          <p:cNvPr id="10" name="Straight Connector 9">
            <a:extLst>
              <a:ext uri="{FF2B5EF4-FFF2-40B4-BE49-F238E27FC236}">
                <a16:creationId xmlns="" xmlns:a16="http://schemas.microsoft.com/office/drawing/2014/main" id="{72B248EE-ADEC-4B5A-8BB7-D6E0BFD3B35C}"/>
              </a:ext>
            </a:extLst>
          </p:cNvPr>
          <p:cNvCxnSpPr>
            <a:cxnSpLocks/>
          </p:cNvCxnSpPr>
          <p:nvPr userDrawn="1"/>
        </p:nvCxnSpPr>
        <p:spPr>
          <a:xfrm rot="10800000">
            <a:off x="0" y="5714999"/>
            <a:ext cx="9144000" cy="0"/>
          </a:xfrm>
          <a:prstGeom prst="line">
            <a:avLst/>
          </a:prstGeom>
          <a:ln w="57150">
            <a:solidFill>
              <a:srgbClr val="E5EAE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245804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Next Steps">
    <p:spTree>
      <p:nvGrpSpPr>
        <p:cNvPr id="1" name=""/>
        <p:cNvGrpSpPr/>
        <p:nvPr/>
      </p:nvGrpSpPr>
      <p:grpSpPr>
        <a:xfrm>
          <a:off x="0" y="0"/>
          <a:ext cx="0" cy="0"/>
          <a:chOff x="0" y="0"/>
          <a:chExt cx="0" cy="0"/>
        </a:xfrm>
      </p:grpSpPr>
      <p:sp>
        <p:nvSpPr>
          <p:cNvPr id="9" name="Rectangle 8"/>
          <p:cNvSpPr/>
          <p:nvPr userDrawn="1"/>
        </p:nvSpPr>
        <p:spPr>
          <a:xfrm>
            <a:off x="0" y="6096000"/>
            <a:ext cx="9144000" cy="762000"/>
          </a:xfrm>
          <a:prstGeom prst="rect">
            <a:avLst/>
          </a:prstGeom>
          <a:solidFill>
            <a:srgbClr val="E5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200" y="1249363"/>
            <a:ext cx="8229600" cy="4694238"/>
          </a:xfrm>
        </p:spPr>
        <p:txBody>
          <a:bodyPr/>
          <a:lstStyle>
            <a:lvl1pPr>
              <a:defRPr>
                <a:latin typeface="Franklin Gothic Medium" panose="020B0603020102020204" pitchFamily="34" charset="0"/>
              </a:defRPr>
            </a:lvl1pPr>
            <a:lvl2pPr>
              <a:defRPr>
                <a:latin typeface="Franklin Gothic Medium" panose="020B0603020102020204" pitchFamily="34" charset="0"/>
              </a:defRPr>
            </a:lvl2pPr>
            <a:lvl3pPr>
              <a:defRPr>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0"/>
            <a:ext cx="9144000" cy="1143000"/>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57200" y="152400"/>
            <a:ext cx="8229600" cy="884238"/>
          </a:xfrm>
        </p:spPr>
        <p:txBody>
          <a:bodyPr/>
          <a:lstStyle>
            <a:lvl1pPr>
              <a:defRPr>
                <a:solidFill>
                  <a:schemeClr val="bg1"/>
                </a:solidFill>
                <a:latin typeface="Franklin Gothic Demi" panose="020B0703020102020204" pitchFamily="34" charset="0"/>
              </a:defRPr>
            </a:lvl1pPr>
          </a:lstStyle>
          <a:p>
            <a:r>
              <a:rPr lang="en-US" dirty="0"/>
              <a:t>Next Steps Topics for Discussion</a:t>
            </a:r>
          </a:p>
        </p:txBody>
      </p:sp>
      <p:cxnSp>
        <p:nvCxnSpPr>
          <p:cNvPr id="12" name="Straight Connector 11">
            <a:extLst>
              <a:ext uri="{FF2B5EF4-FFF2-40B4-BE49-F238E27FC236}">
                <a16:creationId xmlns="" xmlns:a16="http://schemas.microsoft.com/office/drawing/2014/main" id="{0CC1D671-F30C-4739-AFE8-7F8F450FE062}"/>
              </a:ext>
            </a:extLst>
          </p:cNvPr>
          <p:cNvCxnSpPr/>
          <p:nvPr userDrawn="1"/>
        </p:nvCxnSpPr>
        <p:spPr>
          <a:xfrm>
            <a:off x="0" y="1143000"/>
            <a:ext cx="9144000" cy="0"/>
          </a:xfrm>
          <a:prstGeom prst="line">
            <a:avLst/>
          </a:prstGeom>
          <a:ln w="57150">
            <a:solidFill>
              <a:srgbClr val="E5EAED"/>
            </a:solidFill>
          </a:ln>
        </p:spPr>
        <p:style>
          <a:lnRef idx="1">
            <a:schemeClr val="accent1"/>
          </a:lnRef>
          <a:fillRef idx="0">
            <a:schemeClr val="accent1"/>
          </a:fillRef>
          <a:effectRef idx="0">
            <a:schemeClr val="accent1"/>
          </a:effectRef>
          <a:fontRef idx="minor">
            <a:schemeClr val="tx1"/>
          </a:fontRef>
        </p:style>
      </p:cxnSp>
      <p:pic>
        <p:nvPicPr>
          <p:cNvPr id="7" name="Picture 6" descr="3D man running through finish line tape">
            <a:extLst>
              <a:ext uri="{FF2B5EF4-FFF2-40B4-BE49-F238E27FC236}">
                <a16:creationId xmlns="" xmlns:a16="http://schemas.microsoft.com/office/drawing/2014/main" id="{F3F8D81A-14D5-46C4-8F61-8375881EA949}"/>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8600" y="4100899"/>
            <a:ext cx="2386112" cy="2147501"/>
          </a:xfrm>
          <a:prstGeom prst="rect">
            <a:avLst/>
          </a:prstGeom>
        </p:spPr>
      </p:pic>
      <p:sp>
        <p:nvSpPr>
          <p:cNvPr id="13" name="TextBox 12">
            <a:extLst>
              <a:ext uri="{FF2B5EF4-FFF2-40B4-BE49-F238E27FC236}">
                <a16:creationId xmlns="" xmlns:a16="http://schemas.microsoft.com/office/drawing/2014/main" id="{E2539D65-57AD-45A4-9F7A-6204322A7468}"/>
              </a:ext>
            </a:extLst>
          </p:cNvPr>
          <p:cNvSpPr txBox="1"/>
          <p:nvPr userDrawn="1"/>
        </p:nvSpPr>
        <p:spPr>
          <a:xfrm>
            <a:off x="457200" y="6338500"/>
            <a:ext cx="338554" cy="276999"/>
          </a:xfrm>
          <a:prstGeom prst="rect">
            <a:avLst/>
          </a:prstGeom>
          <a:noFill/>
        </p:spPr>
        <p:txBody>
          <a:bodyPr wrap="none" rtlCol="0">
            <a:spAutoFit/>
          </a:bodyPr>
          <a:lstStyle/>
          <a:p>
            <a:fld id="{021EBD46-C917-4DBE-9D2A-E6F916CAF85A}" type="slidenum">
              <a:rPr lang="en-US" sz="1200" smtClean="0">
                <a:solidFill>
                  <a:srgbClr val="004481"/>
                </a:solidFill>
                <a:latin typeface="Franklin Gothic Medium" panose="020B0603020102020204" pitchFamily="34" charset="0"/>
              </a:rPr>
              <a:t>‹#›</a:t>
            </a:fld>
            <a:endParaRPr lang="en-US" sz="1200" dirty="0">
              <a:solidFill>
                <a:srgbClr val="004481"/>
              </a:solidFill>
              <a:latin typeface="Franklin Gothic Medium" panose="020B0603020102020204" pitchFamily="34" charset="0"/>
            </a:endParaRPr>
          </a:p>
        </p:txBody>
      </p:sp>
      <p:pic>
        <p:nvPicPr>
          <p:cNvPr id="10" name="Picture 2">
            <a:extLst>
              <a:ext uri="{FF2B5EF4-FFF2-40B4-BE49-F238E27FC236}">
                <a16:creationId xmlns="" xmlns:a16="http://schemas.microsoft.com/office/drawing/2014/main" id="{E31D448C-2138-45C4-8DB4-A823DF5481B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3715418" y="6329015"/>
            <a:ext cx="1847182" cy="273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a:extLst>
              <a:ext uri="{FF2B5EF4-FFF2-40B4-BE49-F238E27FC236}">
                <a16:creationId xmlns="" xmlns:a16="http://schemas.microsoft.com/office/drawing/2014/main" id="{DEC7E541-5268-4634-AF5F-AB8E3FFAE390}"/>
              </a:ext>
            </a:extLst>
          </p:cNvPr>
          <p:cNvSpPr txBox="1"/>
          <p:nvPr userDrawn="1"/>
        </p:nvSpPr>
        <p:spPr>
          <a:xfrm>
            <a:off x="6324600" y="6361584"/>
            <a:ext cx="2438400" cy="230832"/>
          </a:xfrm>
          <a:prstGeom prst="rect">
            <a:avLst/>
          </a:prstGeom>
          <a:noFill/>
        </p:spPr>
        <p:txBody>
          <a:bodyPr wrap="square" rtlCol="0">
            <a:spAutoFit/>
          </a:bodyPr>
          <a:lstStyle/>
          <a:p>
            <a:pPr algn="r"/>
            <a:r>
              <a:rPr lang="en-US" sz="900" dirty="0">
                <a:solidFill>
                  <a:srgbClr val="004481"/>
                </a:solidFill>
              </a:rPr>
              <a:t>www.careeronestop.org/competencymodel</a:t>
            </a:r>
          </a:p>
        </p:txBody>
      </p:sp>
    </p:spTree>
    <p:extLst>
      <p:ext uri="{BB962C8B-B14F-4D97-AF65-F5344CB8AC3E}">
        <p14:creationId xmlns:p14="http://schemas.microsoft.com/office/powerpoint/2010/main" val="2441326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43E27E0A-FDEB-44D6-8764-67EF522784ED}"/>
              </a:ext>
            </a:extLst>
          </p:cNvPr>
          <p:cNvSpPr/>
          <p:nvPr userDrawn="1"/>
        </p:nvSpPr>
        <p:spPr>
          <a:xfrm>
            <a:off x="0" y="-1"/>
            <a:ext cx="9144000" cy="1142995"/>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30162"/>
            <a:ext cx="8229600" cy="1143000"/>
          </a:xfrm>
        </p:spPr>
        <p:txBody>
          <a:bodyPr/>
          <a:lstStyle>
            <a:lvl1pPr>
              <a:defRPr>
                <a:solidFill>
                  <a:schemeClr val="bg1"/>
                </a:solidFill>
                <a:latin typeface="Franklin Gothic Demi" panose="020B0703020102020204" pitchFamily="34" charset="0"/>
              </a:defRPr>
            </a:lvl1pPr>
          </a:lstStyle>
          <a:p>
            <a:r>
              <a:rPr lang="en-US" smtClean="0"/>
              <a:t>Click to edit Master title style</a:t>
            </a:r>
            <a:endParaRPr lang="en-US" dirty="0"/>
          </a:p>
        </p:txBody>
      </p:sp>
      <p:pic>
        <p:nvPicPr>
          <p:cNvPr id="5" name="Picture 2">
            <a:extLst>
              <a:ext uri="{FF2B5EF4-FFF2-40B4-BE49-F238E27FC236}">
                <a16:creationId xmlns="" xmlns:a16="http://schemas.microsoft.com/office/drawing/2014/main" id="{5EA5372F-2E0E-4BB5-BB00-A095DCF56B9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715418" y="6328785"/>
            <a:ext cx="1847182" cy="273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 xmlns:a16="http://schemas.microsoft.com/office/drawing/2014/main" id="{D305976F-ABB2-48CA-847B-239BF61EF915}"/>
              </a:ext>
            </a:extLst>
          </p:cNvPr>
          <p:cNvSpPr txBox="1"/>
          <p:nvPr userDrawn="1"/>
        </p:nvSpPr>
        <p:spPr>
          <a:xfrm>
            <a:off x="6324600" y="6361584"/>
            <a:ext cx="2438400" cy="230832"/>
          </a:xfrm>
          <a:prstGeom prst="rect">
            <a:avLst/>
          </a:prstGeom>
          <a:noFill/>
        </p:spPr>
        <p:txBody>
          <a:bodyPr wrap="square" rtlCol="0">
            <a:spAutoFit/>
          </a:bodyPr>
          <a:lstStyle/>
          <a:p>
            <a:pPr algn="r"/>
            <a:r>
              <a:rPr lang="en-US" sz="900" dirty="0">
                <a:solidFill>
                  <a:srgbClr val="004481"/>
                </a:solidFill>
              </a:rPr>
              <a:t>www.careeronestop.org/competencymodel</a:t>
            </a:r>
          </a:p>
        </p:txBody>
      </p:sp>
    </p:spTree>
    <p:extLst>
      <p:ext uri="{BB962C8B-B14F-4D97-AF65-F5344CB8AC3E}">
        <p14:creationId xmlns:p14="http://schemas.microsoft.com/office/powerpoint/2010/main" val="308752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0C45C0AB-65BF-4A76-BAEF-C0A15E143335}"/>
              </a:ext>
            </a:extLst>
          </p:cNvPr>
          <p:cNvSpPr/>
          <p:nvPr userDrawn="1"/>
        </p:nvSpPr>
        <p:spPr>
          <a:xfrm>
            <a:off x="0" y="-1"/>
            <a:ext cx="9144000" cy="1142995"/>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2" name="Title 1"/>
          <p:cNvSpPr>
            <a:spLocks noGrp="1"/>
          </p:cNvSpPr>
          <p:nvPr>
            <p:ph type="title"/>
          </p:nvPr>
        </p:nvSpPr>
        <p:spPr>
          <a:xfrm>
            <a:off x="482600" y="-46038"/>
            <a:ext cx="8229600" cy="1143000"/>
          </a:xfrm>
        </p:spPr>
        <p:txBody>
          <a:bodyPr/>
          <a:lstStyle>
            <a:lvl1pPr>
              <a:defRPr>
                <a:solidFill>
                  <a:schemeClr val="bg1"/>
                </a:solidFill>
                <a:latin typeface="Franklin Gothic Demi" panose="020B0703020102020204"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Franklin Gothic Medium" panose="020B0603020102020204" pitchFamily="34" charset="0"/>
              </a:defRPr>
            </a:lvl1pPr>
            <a:lvl2pPr>
              <a:defRPr sz="2400">
                <a:latin typeface="Franklin Gothic Medium" panose="020B0603020102020204" pitchFamily="34" charset="0"/>
              </a:defRPr>
            </a:lvl2pPr>
            <a:lvl3pPr>
              <a:defRPr sz="2000">
                <a:latin typeface="Franklin Gothic Medium" panose="020B0603020102020204" pitchFamily="34" charset="0"/>
              </a:defRPr>
            </a:lvl3pPr>
            <a:lvl4pPr>
              <a:defRPr sz="1800">
                <a:latin typeface="Franklin Gothic Medium" panose="020B0603020102020204" pitchFamily="34" charset="0"/>
              </a:defRPr>
            </a:lvl4pPr>
            <a:lvl5pPr>
              <a:defRPr sz="1800">
                <a:latin typeface="Franklin Gothic Medium" panose="020B06030201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Franklin Gothic Medium" panose="020B0603020102020204" pitchFamily="34" charset="0"/>
              </a:defRPr>
            </a:lvl1pPr>
            <a:lvl2pPr>
              <a:defRPr sz="2400">
                <a:latin typeface="Franklin Gothic Medium" panose="020B0603020102020204" pitchFamily="34" charset="0"/>
              </a:defRPr>
            </a:lvl2pPr>
            <a:lvl3pPr>
              <a:defRPr sz="2000">
                <a:latin typeface="Franklin Gothic Medium" panose="020B0603020102020204" pitchFamily="34" charset="0"/>
              </a:defRPr>
            </a:lvl3pPr>
            <a:lvl4pPr>
              <a:defRPr sz="1800">
                <a:latin typeface="Franklin Gothic Medium" panose="020B0603020102020204" pitchFamily="34" charset="0"/>
              </a:defRPr>
            </a:lvl4pPr>
            <a:lvl5pPr>
              <a:defRPr sz="1800">
                <a:latin typeface="Franklin Gothic Medium" panose="020B06030201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2">
            <a:extLst>
              <a:ext uri="{FF2B5EF4-FFF2-40B4-BE49-F238E27FC236}">
                <a16:creationId xmlns="" xmlns:a16="http://schemas.microsoft.com/office/drawing/2014/main" id="{9F1E5AA9-4D6D-4584-87E1-4620818144C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715418" y="6328785"/>
            <a:ext cx="1847182" cy="273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 xmlns:a16="http://schemas.microsoft.com/office/drawing/2014/main" id="{FF006131-DD12-4A3B-9667-1101C66CF48A}"/>
              </a:ext>
            </a:extLst>
          </p:cNvPr>
          <p:cNvSpPr txBox="1"/>
          <p:nvPr userDrawn="1"/>
        </p:nvSpPr>
        <p:spPr>
          <a:xfrm>
            <a:off x="6324600" y="6361584"/>
            <a:ext cx="2438400" cy="230832"/>
          </a:xfrm>
          <a:prstGeom prst="rect">
            <a:avLst/>
          </a:prstGeom>
          <a:noFill/>
        </p:spPr>
        <p:txBody>
          <a:bodyPr wrap="square" rtlCol="0">
            <a:spAutoFit/>
          </a:bodyPr>
          <a:lstStyle/>
          <a:p>
            <a:pPr algn="r"/>
            <a:r>
              <a:rPr lang="en-US" sz="900" dirty="0">
                <a:solidFill>
                  <a:srgbClr val="004481"/>
                </a:solidFill>
              </a:rPr>
              <a:t>www.careeronestop.org/competencymodel</a:t>
            </a:r>
          </a:p>
        </p:txBody>
      </p:sp>
    </p:spTree>
    <p:extLst>
      <p:ext uri="{BB962C8B-B14F-4D97-AF65-F5344CB8AC3E}">
        <p14:creationId xmlns:p14="http://schemas.microsoft.com/office/powerpoint/2010/main" val="1940800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6DAEAB31-5405-4371-9F48-A50FA07F62E7}"/>
              </a:ext>
            </a:extLst>
          </p:cNvPr>
          <p:cNvSpPr/>
          <p:nvPr userDrawn="1"/>
        </p:nvSpPr>
        <p:spPr>
          <a:xfrm>
            <a:off x="0" y="-1"/>
            <a:ext cx="9144000" cy="1142995"/>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2" name="Title 1"/>
          <p:cNvSpPr>
            <a:spLocks noGrp="1"/>
          </p:cNvSpPr>
          <p:nvPr>
            <p:ph type="title"/>
          </p:nvPr>
        </p:nvSpPr>
        <p:spPr>
          <a:xfrm>
            <a:off x="457200" y="0"/>
            <a:ext cx="8229600" cy="1143000"/>
          </a:xfrm>
        </p:spPr>
        <p:txBody>
          <a:bodyPr/>
          <a:lstStyle>
            <a:lvl1pPr>
              <a:defRPr>
                <a:solidFill>
                  <a:schemeClr val="bg1"/>
                </a:solidFill>
                <a:latin typeface="Franklin Gothic Demi" panose="020B070302010202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Franklin Gothic Medium" panose="020B0603020102020204" pitchFamily="34" charset="0"/>
              </a:defRPr>
            </a:lvl1pPr>
            <a:lvl2pPr>
              <a:defRPr sz="2000">
                <a:latin typeface="Franklin Gothic Medium" panose="020B0603020102020204" pitchFamily="34" charset="0"/>
              </a:defRPr>
            </a:lvl2pPr>
            <a:lvl3pPr>
              <a:defRPr sz="1800">
                <a:latin typeface="Franklin Gothic Medium" panose="020B0603020102020204" pitchFamily="34" charset="0"/>
              </a:defRPr>
            </a:lvl3pPr>
            <a:lvl4pPr>
              <a:defRPr sz="1600">
                <a:latin typeface="Franklin Gothic Medium" panose="020B0603020102020204" pitchFamily="34" charset="0"/>
              </a:defRPr>
            </a:lvl4pPr>
            <a:lvl5pPr>
              <a:defRPr sz="1600">
                <a:latin typeface="Franklin Gothic Medium" panose="020B06030201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Franklin Gothic Medium" panose="020B0603020102020204" pitchFamily="34" charset="0"/>
              </a:defRPr>
            </a:lvl1pPr>
            <a:lvl2pPr>
              <a:defRPr sz="2000">
                <a:latin typeface="Franklin Gothic Medium" panose="020B0603020102020204" pitchFamily="34" charset="0"/>
              </a:defRPr>
            </a:lvl2pPr>
            <a:lvl3pPr>
              <a:defRPr sz="1800">
                <a:latin typeface="Franklin Gothic Medium" panose="020B0603020102020204" pitchFamily="34" charset="0"/>
              </a:defRPr>
            </a:lvl3pPr>
            <a:lvl4pPr>
              <a:defRPr sz="1600">
                <a:latin typeface="Franklin Gothic Medium" panose="020B0603020102020204" pitchFamily="34" charset="0"/>
              </a:defRPr>
            </a:lvl4pPr>
            <a:lvl5pPr>
              <a:defRPr sz="1600">
                <a:latin typeface="Franklin Gothic Medium" panose="020B06030201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2">
            <a:extLst>
              <a:ext uri="{FF2B5EF4-FFF2-40B4-BE49-F238E27FC236}">
                <a16:creationId xmlns="" xmlns:a16="http://schemas.microsoft.com/office/drawing/2014/main" id="{DBD439EB-5E58-4B0F-A66E-BFCAE504111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715418" y="6328785"/>
            <a:ext cx="1847182" cy="273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a:extLst>
              <a:ext uri="{FF2B5EF4-FFF2-40B4-BE49-F238E27FC236}">
                <a16:creationId xmlns="" xmlns:a16="http://schemas.microsoft.com/office/drawing/2014/main" id="{A25FB104-CDC3-449C-94F8-FF75376AA257}"/>
              </a:ext>
            </a:extLst>
          </p:cNvPr>
          <p:cNvSpPr txBox="1"/>
          <p:nvPr userDrawn="1"/>
        </p:nvSpPr>
        <p:spPr>
          <a:xfrm>
            <a:off x="6324600" y="6361584"/>
            <a:ext cx="2438400" cy="230832"/>
          </a:xfrm>
          <a:prstGeom prst="rect">
            <a:avLst/>
          </a:prstGeom>
          <a:noFill/>
        </p:spPr>
        <p:txBody>
          <a:bodyPr wrap="square" rtlCol="0">
            <a:spAutoFit/>
          </a:bodyPr>
          <a:lstStyle/>
          <a:p>
            <a:pPr algn="r"/>
            <a:r>
              <a:rPr lang="en-US" sz="900" dirty="0">
                <a:solidFill>
                  <a:srgbClr val="004481"/>
                </a:solidFill>
              </a:rPr>
              <a:t>www.careeronestop.org/competencymodel</a:t>
            </a:r>
          </a:p>
        </p:txBody>
      </p:sp>
    </p:spTree>
    <p:extLst>
      <p:ext uri="{BB962C8B-B14F-4D97-AF65-F5344CB8AC3E}">
        <p14:creationId xmlns:p14="http://schemas.microsoft.com/office/powerpoint/2010/main" val="3722921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2 Speakers">
    <p:spTree>
      <p:nvGrpSpPr>
        <p:cNvPr id="1" name=""/>
        <p:cNvGrpSpPr/>
        <p:nvPr/>
      </p:nvGrpSpPr>
      <p:grpSpPr>
        <a:xfrm>
          <a:off x="0" y="0"/>
          <a:ext cx="0" cy="0"/>
          <a:chOff x="0" y="0"/>
          <a:chExt cx="0" cy="0"/>
        </a:xfrm>
      </p:grpSpPr>
      <p:sp>
        <p:nvSpPr>
          <p:cNvPr id="9" name="Rectangle 8"/>
          <p:cNvSpPr/>
          <p:nvPr userDrawn="1"/>
        </p:nvSpPr>
        <p:spPr>
          <a:xfrm>
            <a:off x="0" y="6096000"/>
            <a:ext cx="9144000" cy="762000"/>
          </a:xfrm>
          <a:prstGeom prst="rect">
            <a:avLst/>
          </a:prstGeom>
          <a:solidFill>
            <a:srgbClr val="E5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1"/>
            <a:ext cx="9144000" cy="1142995"/>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2" name="Title 1"/>
          <p:cNvSpPr>
            <a:spLocks noGrp="1"/>
          </p:cNvSpPr>
          <p:nvPr>
            <p:ph type="title" hasCustomPrompt="1"/>
          </p:nvPr>
        </p:nvSpPr>
        <p:spPr>
          <a:xfrm>
            <a:off x="76200" y="108134"/>
            <a:ext cx="8229600" cy="884238"/>
          </a:xfrm>
        </p:spPr>
        <p:txBody>
          <a:bodyPr/>
          <a:lstStyle>
            <a:lvl1pPr>
              <a:defRPr>
                <a:solidFill>
                  <a:schemeClr val="bg1"/>
                </a:solidFill>
                <a:latin typeface="Franklin Gothic Demi" panose="020B0703020102020204" pitchFamily="34" charset="0"/>
              </a:defRPr>
            </a:lvl1pPr>
          </a:lstStyle>
          <a:p>
            <a:r>
              <a:rPr lang="en-US" dirty="0"/>
              <a:t>Thanks and Contact Us!</a:t>
            </a:r>
          </a:p>
        </p:txBody>
      </p:sp>
      <p:sp>
        <p:nvSpPr>
          <p:cNvPr id="4" name="TextBox 3"/>
          <p:cNvSpPr txBox="1"/>
          <p:nvPr userDrawn="1"/>
        </p:nvSpPr>
        <p:spPr>
          <a:xfrm>
            <a:off x="457200" y="6338500"/>
            <a:ext cx="338554" cy="276999"/>
          </a:xfrm>
          <a:prstGeom prst="rect">
            <a:avLst/>
          </a:prstGeom>
          <a:noFill/>
        </p:spPr>
        <p:txBody>
          <a:bodyPr wrap="none" rtlCol="0">
            <a:spAutoFit/>
          </a:bodyPr>
          <a:lstStyle/>
          <a:p>
            <a:fld id="{021EBD46-C917-4DBE-9D2A-E6F916CAF85A}" type="slidenum">
              <a:rPr lang="en-US" sz="1200" smtClean="0">
                <a:solidFill>
                  <a:srgbClr val="004481"/>
                </a:solidFill>
                <a:latin typeface="Franklin Gothic Medium" panose="020B0603020102020204" pitchFamily="34" charset="0"/>
              </a:rPr>
              <a:t>‹#›</a:t>
            </a:fld>
            <a:endParaRPr lang="en-US" sz="1200" dirty="0">
              <a:solidFill>
                <a:srgbClr val="004481"/>
              </a:solidFill>
              <a:latin typeface="Franklin Gothic Medium" panose="020B0603020102020204" pitchFamily="34" charset="0"/>
            </a:endParaRPr>
          </a:p>
        </p:txBody>
      </p:sp>
      <p:pic>
        <p:nvPicPr>
          <p:cNvPr id="10" name="Picture 2">
            <a:extLst>
              <a:ext uri="{FF2B5EF4-FFF2-40B4-BE49-F238E27FC236}">
                <a16:creationId xmlns="" xmlns:a16="http://schemas.microsoft.com/office/drawing/2014/main" id="{7731E246-C308-4DD1-A6C1-F61B1EB1B6A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715418" y="6328785"/>
            <a:ext cx="1847182" cy="273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a:extLst>
              <a:ext uri="{FF2B5EF4-FFF2-40B4-BE49-F238E27FC236}">
                <a16:creationId xmlns="" xmlns:a16="http://schemas.microsoft.com/office/drawing/2014/main" id="{1D658CC3-555C-452F-9FCF-906CCD8CC305}"/>
              </a:ext>
            </a:extLst>
          </p:cNvPr>
          <p:cNvSpPr txBox="1"/>
          <p:nvPr userDrawn="1"/>
        </p:nvSpPr>
        <p:spPr>
          <a:xfrm>
            <a:off x="6324600" y="6361584"/>
            <a:ext cx="2438400" cy="230832"/>
          </a:xfrm>
          <a:prstGeom prst="rect">
            <a:avLst/>
          </a:prstGeom>
          <a:noFill/>
        </p:spPr>
        <p:txBody>
          <a:bodyPr wrap="square" rtlCol="0">
            <a:spAutoFit/>
          </a:bodyPr>
          <a:lstStyle/>
          <a:p>
            <a:pPr algn="r"/>
            <a:r>
              <a:rPr lang="en-US" sz="900" dirty="0">
                <a:solidFill>
                  <a:srgbClr val="004481"/>
                </a:solidFill>
              </a:rPr>
              <a:t>www.careeronestop.org/competencymodel</a:t>
            </a:r>
          </a:p>
        </p:txBody>
      </p:sp>
    </p:spTree>
    <p:extLst>
      <p:ext uri="{BB962C8B-B14F-4D97-AF65-F5344CB8AC3E}">
        <p14:creationId xmlns:p14="http://schemas.microsoft.com/office/powerpoint/2010/main" val="3088917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A24B8564-C406-43F1-9070-4879CEBAF098}"/>
              </a:ext>
            </a:extLst>
          </p:cNvPr>
          <p:cNvSpPr/>
          <p:nvPr userDrawn="1"/>
        </p:nvSpPr>
        <p:spPr>
          <a:xfrm>
            <a:off x="0" y="-1"/>
            <a:ext cx="9144000" cy="1142995"/>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a:extLst>
              <a:ext uri="{FF2B5EF4-FFF2-40B4-BE49-F238E27FC236}">
                <a16:creationId xmlns="" xmlns:a16="http://schemas.microsoft.com/office/drawing/2014/main" id="{891A72B6-7BC6-41E7-BBCA-F8898679526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715418" y="6328785"/>
            <a:ext cx="1847182" cy="273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 xmlns:a16="http://schemas.microsoft.com/office/drawing/2014/main" id="{A2771989-6A32-4C2E-94E3-ED3A36955746}"/>
              </a:ext>
            </a:extLst>
          </p:cNvPr>
          <p:cNvSpPr txBox="1"/>
          <p:nvPr userDrawn="1"/>
        </p:nvSpPr>
        <p:spPr>
          <a:xfrm>
            <a:off x="6324600" y="6361584"/>
            <a:ext cx="2438400" cy="230832"/>
          </a:xfrm>
          <a:prstGeom prst="rect">
            <a:avLst/>
          </a:prstGeom>
          <a:noFill/>
        </p:spPr>
        <p:txBody>
          <a:bodyPr wrap="square" rtlCol="0">
            <a:spAutoFit/>
          </a:bodyPr>
          <a:lstStyle/>
          <a:p>
            <a:pPr algn="r"/>
            <a:r>
              <a:rPr lang="en-US" sz="900" dirty="0">
                <a:solidFill>
                  <a:srgbClr val="004481"/>
                </a:solidFill>
              </a:rPr>
              <a:t>www.careeronestop.org/competencymodel</a:t>
            </a:r>
          </a:p>
        </p:txBody>
      </p:sp>
    </p:spTree>
    <p:extLst>
      <p:ext uri="{BB962C8B-B14F-4D97-AF65-F5344CB8AC3E}">
        <p14:creationId xmlns:p14="http://schemas.microsoft.com/office/powerpoint/2010/main" val="4074941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47349740-A957-4476-8916-02262C91620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715418" y="6328785"/>
            <a:ext cx="1847182" cy="273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 xmlns:a16="http://schemas.microsoft.com/office/drawing/2014/main" id="{17130C1B-C1F3-459B-B013-71A29FBB8C91}"/>
              </a:ext>
            </a:extLst>
          </p:cNvPr>
          <p:cNvSpPr txBox="1"/>
          <p:nvPr userDrawn="1"/>
        </p:nvSpPr>
        <p:spPr>
          <a:xfrm>
            <a:off x="6324600" y="6361584"/>
            <a:ext cx="2438400" cy="230832"/>
          </a:xfrm>
          <a:prstGeom prst="rect">
            <a:avLst/>
          </a:prstGeom>
          <a:noFill/>
        </p:spPr>
        <p:txBody>
          <a:bodyPr wrap="square" rtlCol="0">
            <a:spAutoFit/>
          </a:bodyPr>
          <a:lstStyle/>
          <a:p>
            <a:pPr algn="r"/>
            <a:r>
              <a:rPr lang="en-US" sz="900" dirty="0">
                <a:solidFill>
                  <a:srgbClr val="004481"/>
                </a:solidFill>
              </a:rPr>
              <a:t>www.careeronestop.org/competencymodel</a:t>
            </a:r>
          </a:p>
        </p:txBody>
      </p:sp>
    </p:spTree>
    <p:extLst>
      <p:ext uri="{BB962C8B-B14F-4D97-AF65-F5344CB8AC3E}">
        <p14:creationId xmlns:p14="http://schemas.microsoft.com/office/powerpoint/2010/main" val="192716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18EDA8C1-8500-46FF-BAA4-E4E3CD192025}"/>
              </a:ext>
            </a:extLst>
          </p:cNvPr>
          <p:cNvSpPr/>
          <p:nvPr userDrawn="1"/>
        </p:nvSpPr>
        <p:spPr>
          <a:xfrm>
            <a:off x="0" y="-1"/>
            <a:ext cx="3575050" cy="1435101"/>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2" name="Title 1"/>
          <p:cNvSpPr>
            <a:spLocks noGrp="1"/>
          </p:cNvSpPr>
          <p:nvPr>
            <p:ph type="title"/>
          </p:nvPr>
        </p:nvSpPr>
        <p:spPr>
          <a:xfrm>
            <a:off x="457200" y="273050"/>
            <a:ext cx="3008313" cy="1162050"/>
          </a:xfrm>
        </p:spPr>
        <p:txBody>
          <a:bodyPr anchor="b"/>
          <a:lstStyle>
            <a:lvl1pPr algn="l">
              <a:defRPr sz="2000" b="1">
                <a:solidFill>
                  <a:schemeClr val="bg1"/>
                </a:solidFill>
                <a:latin typeface="Franklin Gothic Medium" panose="020B06030201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atin typeface="Franklin Gothic Medium" panose="020B0603020102020204" pitchFamily="34" charset="0"/>
              </a:defRPr>
            </a:lvl1pPr>
            <a:lvl2pPr>
              <a:defRPr sz="2800">
                <a:latin typeface="Franklin Gothic Medium" panose="020B0603020102020204" pitchFamily="34" charset="0"/>
              </a:defRPr>
            </a:lvl2pPr>
            <a:lvl3pPr>
              <a:defRPr sz="2400">
                <a:latin typeface="Franklin Gothic Medium" panose="020B0603020102020204" pitchFamily="34" charset="0"/>
              </a:defRPr>
            </a:lvl3pPr>
            <a:lvl4pPr>
              <a:defRPr sz="2000">
                <a:latin typeface="Franklin Gothic Medium" panose="020B0603020102020204" pitchFamily="34" charset="0"/>
              </a:defRPr>
            </a:lvl4pPr>
            <a:lvl5pPr>
              <a:defRPr sz="2000">
                <a:latin typeface="Franklin Gothic Medium" panose="020B0603020102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Franklin Gothic Medium" panose="020B06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7" name="Picture 2">
            <a:extLst>
              <a:ext uri="{FF2B5EF4-FFF2-40B4-BE49-F238E27FC236}">
                <a16:creationId xmlns="" xmlns:a16="http://schemas.microsoft.com/office/drawing/2014/main" id="{BE1DFCD8-1883-4924-A796-088F6C7B4D6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715418" y="6328785"/>
            <a:ext cx="1847182" cy="273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a:extLst>
              <a:ext uri="{FF2B5EF4-FFF2-40B4-BE49-F238E27FC236}">
                <a16:creationId xmlns="" xmlns:a16="http://schemas.microsoft.com/office/drawing/2014/main" id="{7E7608F9-567F-4BC9-A539-0618F92D4FC3}"/>
              </a:ext>
            </a:extLst>
          </p:cNvPr>
          <p:cNvSpPr txBox="1"/>
          <p:nvPr userDrawn="1"/>
        </p:nvSpPr>
        <p:spPr>
          <a:xfrm>
            <a:off x="6324600" y="6361584"/>
            <a:ext cx="2438400" cy="230832"/>
          </a:xfrm>
          <a:prstGeom prst="rect">
            <a:avLst/>
          </a:prstGeom>
          <a:noFill/>
        </p:spPr>
        <p:txBody>
          <a:bodyPr wrap="square" rtlCol="0">
            <a:spAutoFit/>
          </a:bodyPr>
          <a:lstStyle/>
          <a:p>
            <a:pPr algn="r"/>
            <a:r>
              <a:rPr lang="en-US" sz="900" dirty="0">
                <a:solidFill>
                  <a:srgbClr val="004481"/>
                </a:solidFill>
              </a:rPr>
              <a:t>www.careeronestop.org/competencymodel</a:t>
            </a:r>
          </a:p>
        </p:txBody>
      </p:sp>
    </p:spTree>
    <p:extLst>
      <p:ext uri="{BB962C8B-B14F-4D97-AF65-F5344CB8AC3E}">
        <p14:creationId xmlns:p14="http://schemas.microsoft.com/office/powerpoint/2010/main" val="4002602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Franklin Gothic Medium" panose="020B06030201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Franklin Gothic Medium" panose="020B06030201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Franklin Gothic Medium" panose="020B06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6" name="Picture 2">
            <a:extLst>
              <a:ext uri="{FF2B5EF4-FFF2-40B4-BE49-F238E27FC236}">
                <a16:creationId xmlns="" xmlns:a16="http://schemas.microsoft.com/office/drawing/2014/main" id="{8BEB849F-160D-4E89-BCF0-B55C47D0389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715418" y="6328785"/>
            <a:ext cx="1847182" cy="273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 xmlns:a16="http://schemas.microsoft.com/office/drawing/2014/main" id="{8C39D297-16C3-4521-8880-E0C3565CD575}"/>
              </a:ext>
            </a:extLst>
          </p:cNvPr>
          <p:cNvSpPr txBox="1"/>
          <p:nvPr userDrawn="1"/>
        </p:nvSpPr>
        <p:spPr>
          <a:xfrm>
            <a:off x="6324600" y="6361584"/>
            <a:ext cx="2438400" cy="230832"/>
          </a:xfrm>
          <a:prstGeom prst="rect">
            <a:avLst/>
          </a:prstGeom>
          <a:noFill/>
        </p:spPr>
        <p:txBody>
          <a:bodyPr wrap="square" rtlCol="0">
            <a:spAutoFit/>
          </a:bodyPr>
          <a:lstStyle/>
          <a:p>
            <a:pPr algn="r"/>
            <a:r>
              <a:rPr lang="en-US" sz="900" dirty="0">
                <a:solidFill>
                  <a:srgbClr val="004481"/>
                </a:solidFill>
              </a:rPr>
              <a:t>www.careeronestop.org/competencymodel</a:t>
            </a:r>
          </a:p>
        </p:txBody>
      </p:sp>
    </p:spTree>
    <p:extLst>
      <p:ext uri="{BB962C8B-B14F-4D97-AF65-F5344CB8AC3E}">
        <p14:creationId xmlns:p14="http://schemas.microsoft.com/office/powerpoint/2010/main" val="3121657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9" name="Rectangle 8"/>
          <p:cNvSpPr/>
          <p:nvPr userDrawn="1"/>
        </p:nvSpPr>
        <p:spPr>
          <a:xfrm>
            <a:off x="0" y="6096000"/>
            <a:ext cx="9144000" cy="762000"/>
          </a:xfrm>
          <a:prstGeom prst="rect">
            <a:avLst/>
          </a:prstGeom>
          <a:solidFill>
            <a:srgbClr val="E5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200" y="1249363"/>
            <a:ext cx="8229600" cy="4694238"/>
          </a:xfrm>
        </p:spPr>
        <p:txBody>
          <a:bodyPr/>
          <a:lstStyle>
            <a:lvl1pPr>
              <a:defRPr>
                <a:latin typeface="Franklin Gothic Medium" panose="020B0603020102020204" pitchFamily="34" charset="0"/>
              </a:defRPr>
            </a:lvl1pPr>
            <a:lvl2pPr>
              <a:defRPr>
                <a:latin typeface="Franklin Gothic Medium" panose="020B0603020102020204" pitchFamily="34" charset="0"/>
              </a:defRPr>
            </a:lvl2pPr>
            <a:lvl3pPr>
              <a:defRPr>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0"/>
            <a:ext cx="9144000" cy="1143000"/>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2" name="Title 1"/>
          <p:cNvSpPr>
            <a:spLocks noGrp="1"/>
          </p:cNvSpPr>
          <p:nvPr>
            <p:ph type="title" hasCustomPrompt="1"/>
          </p:nvPr>
        </p:nvSpPr>
        <p:spPr>
          <a:xfrm>
            <a:off x="457200" y="152400"/>
            <a:ext cx="8229600" cy="884238"/>
          </a:xfrm>
        </p:spPr>
        <p:txBody>
          <a:bodyPr/>
          <a:lstStyle>
            <a:lvl1pPr>
              <a:defRPr>
                <a:solidFill>
                  <a:schemeClr val="bg1"/>
                </a:solidFill>
                <a:latin typeface="Franklin Gothic Demi" panose="020B0703020102020204" pitchFamily="34" charset="0"/>
              </a:defRPr>
            </a:lvl1pPr>
          </a:lstStyle>
          <a:p>
            <a:r>
              <a:rPr lang="en-US" dirty="0"/>
              <a:t>Agenda</a:t>
            </a:r>
          </a:p>
        </p:txBody>
      </p:sp>
      <p:cxnSp>
        <p:nvCxnSpPr>
          <p:cNvPr id="12" name="Straight Connector 11">
            <a:extLst>
              <a:ext uri="{FF2B5EF4-FFF2-40B4-BE49-F238E27FC236}">
                <a16:creationId xmlns="" xmlns:a16="http://schemas.microsoft.com/office/drawing/2014/main" id="{0CC1D671-F30C-4739-AFE8-7F8F450FE062}"/>
              </a:ext>
            </a:extLst>
          </p:cNvPr>
          <p:cNvCxnSpPr/>
          <p:nvPr userDrawn="1"/>
        </p:nvCxnSpPr>
        <p:spPr>
          <a:xfrm>
            <a:off x="0" y="1143000"/>
            <a:ext cx="9144000" cy="0"/>
          </a:xfrm>
          <a:prstGeom prst="line">
            <a:avLst/>
          </a:prstGeom>
          <a:ln w="57150">
            <a:solidFill>
              <a:srgbClr val="E5EAED"/>
            </a:solidFill>
          </a:ln>
        </p:spPr>
        <p:style>
          <a:lnRef idx="1">
            <a:schemeClr val="accent1"/>
          </a:lnRef>
          <a:fillRef idx="0">
            <a:schemeClr val="accent1"/>
          </a:fillRef>
          <a:effectRef idx="0">
            <a:schemeClr val="accent1"/>
          </a:effectRef>
          <a:fontRef idx="minor">
            <a:schemeClr val="tx1"/>
          </a:fontRef>
        </p:style>
      </p:cxnSp>
      <p:pic>
        <p:nvPicPr>
          <p:cNvPr id="10" name="Picture 9" descr="3D man with magnifying glass">
            <a:extLst>
              <a:ext uri="{FF2B5EF4-FFF2-40B4-BE49-F238E27FC236}">
                <a16:creationId xmlns="" xmlns:a16="http://schemas.microsoft.com/office/drawing/2014/main" id="{C9768022-D85E-455C-816A-D9576FD209DA}"/>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6553200" y="381000"/>
            <a:ext cx="2298191" cy="2298191"/>
          </a:xfrm>
          <a:prstGeom prst="rect">
            <a:avLst/>
          </a:prstGeom>
        </p:spPr>
      </p:pic>
      <p:sp>
        <p:nvSpPr>
          <p:cNvPr id="13" name="TextBox 12">
            <a:extLst>
              <a:ext uri="{FF2B5EF4-FFF2-40B4-BE49-F238E27FC236}">
                <a16:creationId xmlns="" xmlns:a16="http://schemas.microsoft.com/office/drawing/2014/main" id="{7D585F06-9CF6-4754-8448-E29ED062AD32}"/>
              </a:ext>
            </a:extLst>
          </p:cNvPr>
          <p:cNvSpPr txBox="1"/>
          <p:nvPr userDrawn="1"/>
        </p:nvSpPr>
        <p:spPr>
          <a:xfrm>
            <a:off x="457200" y="6338500"/>
            <a:ext cx="338554" cy="276999"/>
          </a:xfrm>
          <a:prstGeom prst="rect">
            <a:avLst/>
          </a:prstGeom>
          <a:noFill/>
        </p:spPr>
        <p:txBody>
          <a:bodyPr wrap="none" rtlCol="0">
            <a:spAutoFit/>
          </a:bodyPr>
          <a:lstStyle/>
          <a:p>
            <a:fld id="{021EBD46-C917-4DBE-9D2A-E6F916CAF85A}" type="slidenum">
              <a:rPr lang="en-US" sz="1200" smtClean="0">
                <a:solidFill>
                  <a:srgbClr val="004481"/>
                </a:solidFill>
                <a:latin typeface="Franklin Gothic Medium" panose="020B0603020102020204" pitchFamily="34" charset="0"/>
              </a:rPr>
              <a:t>‹#›</a:t>
            </a:fld>
            <a:endParaRPr lang="en-US" sz="1200" dirty="0">
              <a:solidFill>
                <a:srgbClr val="004481"/>
              </a:solidFill>
              <a:latin typeface="Franklin Gothic Medium" panose="020B0603020102020204" pitchFamily="34" charset="0"/>
            </a:endParaRPr>
          </a:p>
        </p:txBody>
      </p:sp>
      <p:pic>
        <p:nvPicPr>
          <p:cNvPr id="14" name="Picture 2">
            <a:extLst>
              <a:ext uri="{FF2B5EF4-FFF2-40B4-BE49-F238E27FC236}">
                <a16:creationId xmlns="" xmlns:a16="http://schemas.microsoft.com/office/drawing/2014/main" id="{E1E82A65-6CB5-4CF5-93F2-717108669C9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3715418" y="6328785"/>
            <a:ext cx="1847182" cy="273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a:extLst>
              <a:ext uri="{FF2B5EF4-FFF2-40B4-BE49-F238E27FC236}">
                <a16:creationId xmlns="" xmlns:a16="http://schemas.microsoft.com/office/drawing/2014/main" id="{2EF83A96-7027-4F40-A226-004DEC208C9F}"/>
              </a:ext>
            </a:extLst>
          </p:cNvPr>
          <p:cNvSpPr txBox="1"/>
          <p:nvPr userDrawn="1"/>
        </p:nvSpPr>
        <p:spPr>
          <a:xfrm>
            <a:off x="6324600" y="6361584"/>
            <a:ext cx="2438400" cy="230832"/>
          </a:xfrm>
          <a:prstGeom prst="rect">
            <a:avLst/>
          </a:prstGeom>
          <a:noFill/>
        </p:spPr>
        <p:txBody>
          <a:bodyPr wrap="square" rtlCol="0">
            <a:spAutoFit/>
          </a:bodyPr>
          <a:lstStyle/>
          <a:p>
            <a:pPr algn="r"/>
            <a:r>
              <a:rPr lang="en-US" sz="900" dirty="0">
                <a:solidFill>
                  <a:srgbClr val="004481"/>
                </a:solidFill>
              </a:rPr>
              <a:t>www.careeronestop.org/competencymodel</a:t>
            </a:r>
          </a:p>
        </p:txBody>
      </p:sp>
    </p:spTree>
    <p:extLst>
      <p:ext uri="{BB962C8B-B14F-4D97-AF65-F5344CB8AC3E}">
        <p14:creationId xmlns:p14="http://schemas.microsoft.com/office/powerpoint/2010/main" val="1187171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bjectives">
    <p:spTree>
      <p:nvGrpSpPr>
        <p:cNvPr id="1" name=""/>
        <p:cNvGrpSpPr/>
        <p:nvPr/>
      </p:nvGrpSpPr>
      <p:grpSpPr>
        <a:xfrm>
          <a:off x="0" y="0"/>
          <a:ext cx="0" cy="0"/>
          <a:chOff x="0" y="0"/>
          <a:chExt cx="0" cy="0"/>
        </a:xfrm>
      </p:grpSpPr>
      <p:sp>
        <p:nvSpPr>
          <p:cNvPr id="9" name="Rectangle 8"/>
          <p:cNvSpPr/>
          <p:nvPr userDrawn="1"/>
        </p:nvSpPr>
        <p:spPr>
          <a:xfrm>
            <a:off x="0" y="6096000"/>
            <a:ext cx="9144000" cy="762000"/>
          </a:xfrm>
          <a:prstGeom prst="rect">
            <a:avLst/>
          </a:prstGeom>
          <a:solidFill>
            <a:srgbClr val="E5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200" y="1249363"/>
            <a:ext cx="8229600" cy="4694238"/>
          </a:xfrm>
        </p:spPr>
        <p:txBody>
          <a:bodyPr/>
          <a:lstStyle>
            <a:lvl1pPr>
              <a:defRPr>
                <a:latin typeface="Franklin Gothic Medium" panose="020B0603020102020204" pitchFamily="34" charset="0"/>
              </a:defRPr>
            </a:lvl1pPr>
            <a:lvl2pPr>
              <a:defRPr>
                <a:latin typeface="Franklin Gothic Medium" panose="020B0603020102020204" pitchFamily="34" charset="0"/>
              </a:defRPr>
            </a:lvl2pPr>
            <a:lvl3pPr>
              <a:defRPr>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0"/>
            <a:ext cx="9144000" cy="1143000"/>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2" name="Title 1"/>
          <p:cNvSpPr>
            <a:spLocks noGrp="1"/>
          </p:cNvSpPr>
          <p:nvPr>
            <p:ph type="title" hasCustomPrompt="1"/>
          </p:nvPr>
        </p:nvSpPr>
        <p:spPr>
          <a:xfrm>
            <a:off x="457200" y="152400"/>
            <a:ext cx="8229600" cy="884238"/>
          </a:xfrm>
        </p:spPr>
        <p:txBody>
          <a:bodyPr/>
          <a:lstStyle>
            <a:lvl1pPr>
              <a:defRPr>
                <a:solidFill>
                  <a:schemeClr val="bg1"/>
                </a:solidFill>
                <a:latin typeface="Franklin Gothic Demi" panose="020B0703020102020204" pitchFamily="34" charset="0"/>
              </a:defRPr>
            </a:lvl1pPr>
          </a:lstStyle>
          <a:p>
            <a:r>
              <a:rPr lang="en-US" dirty="0"/>
              <a:t>Objectives</a:t>
            </a:r>
          </a:p>
        </p:txBody>
      </p:sp>
      <p:pic>
        <p:nvPicPr>
          <p:cNvPr id="11" name="Picture 2">
            <a:extLst>
              <a:ext uri="{FF2B5EF4-FFF2-40B4-BE49-F238E27FC236}">
                <a16:creationId xmlns="" xmlns:a16="http://schemas.microsoft.com/office/drawing/2014/main" id="{F42F6E7E-6CB4-4E0B-A0B8-83F89A77C7C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715418" y="6328785"/>
            <a:ext cx="1847182" cy="273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Connector 11">
            <a:extLst>
              <a:ext uri="{FF2B5EF4-FFF2-40B4-BE49-F238E27FC236}">
                <a16:creationId xmlns="" xmlns:a16="http://schemas.microsoft.com/office/drawing/2014/main" id="{0CC1D671-F30C-4739-AFE8-7F8F450FE062}"/>
              </a:ext>
            </a:extLst>
          </p:cNvPr>
          <p:cNvCxnSpPr/>
          <p:nvPr userDrawn="1"/>
        </p:nvCxnSpPr>
        <p:spPr>
          <a:xfrm>
            <a:off x="0" y="1143000"/>
            <a:ext cx="9144000" cy="0"/>
          </a:xfrm>
          <a:prstGeom prst="line">
            <a:avLst/>
          </a:prstGeom>
          <a:ln w="57150">
            <a:solidFill>
              <a:srgbClr val="E5EAED"/>
            </a:solidFill>
          </a:ln>
        </p:spPr>
        <p:style>
          <a:lnRef idx="1">
            <a:schemeClr val="accent1"/>
          </a:lnRef>
          <a:fillRef idx="0">
            <a:schemeClr val="accent1"/>
          </a:fillRef>
          <a:effectRef idx="0">
            <a:schemeClr val="accent1"/>
          </a:effectRef>
          <a:fontRef idx="minor">
            <a:schemeClr val="tx1"/>
          </a:fontRef>
        </p:style>
      </p:cxnSp>
      <p:pic>
        <p:nvPicPr>
          <p:cNvPr id="10" name="Content Placeholder 4" descr="3D man with check mark">
            <a:extLst>
              <a:ext uri="{FF2B5EF4-FFF2-40B4-BE49-F238E27FC236}">
                <a16:creationId xmlns="" xmlns:a16="http://schemas.microsoft.com/office/drawing/2014/main" id="{25B6A0DC-C8B2-464E-A0A3-804B9F0FD8B4}"/>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1000" y="3946526"/>
            <a:ext cx="2209800" cy="2209800"/>
          </a:xfrm>
          <a:prstGeom prst="rect">
            <a:avLst/>
          </a:prstGeom>
        </p:spPr>
      </p:pic>
      <p:sp>
        <p:nvSpPr>
          <p:cNvPr id="13" name="TextBox 12">
            <a:extLst>
              <a:ext uri="{FF2B5EF4-FFF2-40B4-BE49-F238E27FC236}">
                <a16:creationId xmlns="" xmlns:a16="http://schemas.microsoft.com/office/drawing/2014/main" id="{337E6FB4-73D2-4C8E-BE70-3095CEF74C1C}"/>
              </a:ext>
            </a:extLst>
          </p:cNvPr>
          <p:cNvSpPr txBox="1"/>
          <p:nvPr userDrawn="1"/>
        </p:nvSpPr>
        <p:spPr>
          <a:xfrm>
            <a:off x="457200" y="6338500"/>
            <a:ext cx="338554" cy="276999"/>
          </a:xfrm>
          <a:prstGeom prst="rect">
            <a:avLst/>
          </a:prstGeom>
          <a:noFill/>
        </p:spPr>
        <p:txBody>
          <a:bodyPr wrap="none" rtlCol="0">
            <a:spAutoFit/>
          </a:bodyPr>
          <a:lstStyle/>
          <a:p>
            <a:fld id="{021EBD46-C917-4DBE-9D2A-E6F916CAF85A}" type="slidenum">
              <a:rPr lang="en-US" sz="1200" smtClean="0">
                <a:solidFill>
                  <a:srgbClr val="004481"/>
                </a:solidFill>
                <a:latin typeface="Franklin Gothic Medium" panose="020B0603020102020204" pitchFamily="34" charset="0"/>
              </a:rPr>
              <a:t>‹#›</a:t>
            </a:fld>
            <a:endParaRPr lang="en-US" sz="1200" dirty="0">
              <a:solidFill>
                <a:srgbClr val="004481"/>
              </a:solidFill>
              <a:latin typeface="Franklin Gothic Medium" panose="020B0603020102020204" pitchFamily="34" charset="0"/>
            </a:endParaRPr>
          </a:p>
        </p:txBody>
      </p:sp>
      <p:sp>
        <p:nvSpPr>
          <p:cNvPr id="15" name="TextBox 14">
            <a:extLst>
              <a:ext uri="{FF2B5EF4-FFF2-40B4-BE49-F238E27FC236}">
                <a16:creationId xmlns="" xmlns:a16="http://schemas.microsoft.com/office/drawing/2014/main" id="{A007B08A-E932-409D-96BF-FDF2CC874AA8}"/>
              </a:ext>
            </a:extLst>
          </p:cNvPr>
          <p:cNvSpPr txBox="1"/>
          <p:nvPr userDrawn="1"/>
        </p:nvSpPr>
        <p:spPr>
          <a:xfrm>
            <a:off x="6324600" y="6361584"/>
            <a:ext cx="2438400" cy="230832"/>
          </a:xfrm>
          <a:prstGeom prst="rect">
            <a:avLst/>
          </a:prstGeom>
          <a:noFill/>
        </p:spPr>
        <p:txBody>
          <a:bodyPr wrap="square" rtlCol="0">
            <a:spAutoFit/>
          </a:bodyPr>
          <a:lstStyle/>
          <a:p>
            <a:pPr algn="r"/>
            <a:r>
              <a:rPr lang="en-US" sz="900" dirty="0">
                <a:solidFill>
                  <a:srgbClr val="004481"/>
                </a:solidFill>
              </a:rPr>
              <a:t>www.careeronestop.org/competencymodel</a:t>
            </a:r>
          </a:p>
        </p:txBody>
      </p:sp>
    </p:spTree>
    <p:extLst>
      <p:ext uri="{BB962C8B-B14F-4D97-AF65-F5344CB8AC3E}">
        <p14:creationId xmlns:p14="http://schemas.microsoft.com/office/powerpoint/2010/main" val="296225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F445EBD6-6859-4956-B399-2480ACFAA1C3}"/>
              </a:ext>
            </a:extLst>
          </p:cNvPr>
          <p:cNvSpPr/>
          <p:nvPr userDrawn="1"/>
        </p:nvSpPr>
        <p:spPr>
          <a:xfrm>
            <a:off x="0" y="2362200"/>
            <a:ext cx="9144000" cy="1828800"/>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8" name="Rectangle 7">
            <a:extLst>
              <a:ext uri="{FF2B5EF4-FFF2-40B4-BE49-F238E27FC236}">
                <a16:creationId xmlns="" xmlns:a16="http://schemas.microsoft.com/office/drawing/2014/main" id="{DBE6EECE-28A2-4BFD-9809-D2AE13813F2A}"/>
              </a:ext>
            </a:extLst>
          </p:cNvPr>
          <p:cNvSpPr/>
          <p:nvPr userDrawn="1"/>
        </p:nvSpPr>
        <p:spPr>
          <a:xfrm>
            <a:off x="0" y="4191000"/>
            <a:ext cx="9144000" cy="152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2" name="Title 1"/>
          <p:cNvSpPr>
            <a:spLocks noGrp="1"/>
          </p:cNvSpPr>
          <p:nvPr>
            <p:ph type="ctrTitle" hasCustomPrompt="1"/>
          </p:nvPr>
        </p:nvSpPr>
        <p:spPr>
          <a:xfrm>
            <a:off x="685800" y="2438400"/>
            <a:ext cx="7772400" cy="990600"/>
          </a:xfrm>
        </p:spPr>
        <p:txBody>
          <a:bodyPr/>
          <a:lstStyle>
            <a:lvl1pPr>
              <a:defRPr>
                <a:solidFill>
                  <a:schemeClr val="bg1"/>
                </a:solidFill>
                <a:latin typeface="Franklin Gothic Demi" panose="020B0703020102020204" pitchFamily="34" charset="0"/>
              </a:defRPr>
            </a:lvl1pPr>
          </a:lstStyle>
          <a:p>
            <a:r>
              <a:rPr lang="en-US" dirty="0"/>
              <a:t>Section Title</a:t>
            </a:r>
          </a:p>
        </p:txBody>
      </p:sp>
      <p:sp>
        <p:nvSpPr>
          <p:cNvPr id="9" name="Subtitle 2">
            <a:extLst>
              <a:ext uri="{FF2B5EF4-FFF2-40B4-BE49-F238E27FC236}">
                <a16:creationId xmlns="" xmlns:a16="http://schemas.microsoft.com/office/drawing/2014/main" id="{BC70B4C2-3FA6-40EF-AFEE-7A8FEBD5A1DC}"/>
              </a:ext>
            </a:extLst>
          </p:cNvPr>
          <p:cNvSpPr>
            <a:spLocks noGrp="1"/>
          </p:cNvSpPr>
          <p:nvPr>
            <p:ph type="subTitle" idx="1" hasCustomPrompt="1"/>
          </p:nvPr>
        </p:nvSpPr>
        <p:spPr>
          <a:xfrm>
            <a:off x="1371600" y="3429000"/>
            <a:ext cx="6400800" cy="457200"/>
          </a:xfrm>
        </p:spPr>
        <p:txBody>
          <a:bodyPr/>
          <a:lstStyle>
            <a:lvl1pPr marL="0" indent="0" algn="ctr">
              <a:buNone/>
              <a:defRPr>
                <a:solidFill>
                  <a:schemeClr val="bg1"/>
                </a:solidFill>
                <a:latin typeface="Franklin Gothic Medium" panose="020B06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Section Subtitle</a:t>
            </a:r>
          </a:p>
        </p:txBody>
      </p:sp>
      <p:sp>
        <p:nvSpPr>
          <p:cNvPr id="10" name="Rectangle 9">
            <a:extLst>
              <a:ext uri="{FF2B5EF4-FFF2-40B4-BE49-F238E27FC236}">
                <a16:creationId xmlns="" xmlns:a16="http://schemas.microsoft.com/office/drawing/2014/main" id="{0B2FC6A6-2E7D-47E7-A61C-9DB3B40235A9}"/>
              </a:ext>
            </a:extLst>
          </p:cNvPr>
          <p:cNvSpPr/>
          <p:nvPr userDrawn="1"/>
        </p:nvSpPr>
        <p:spPr>
          <a:xfrm>
            <a:off x="0" y="2247900"/>
            <a:ext cx="9144000" cy="152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pic>
        <p:nvPicPr>
          <p:cNvPr id="12" name="Picture 2">
            <a:extLst>
              <a:ext uri="{FF2B5EF4-FFF2-40B4-BE49-F238E27FC236}">
                <a16:creationId xmlns="" xmlns:a16="http://schemas.microsoft.com/office/drawing/2014/main" id="{F5444FE7-6714-419B-ABFF-E80627C89C7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715418" y="6328785"/>
            <a:ext cx="1847182" cy="273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a:extLst>
              <a:ext uri="{FF2B5EF4-FFF2-40B4-BE49-F238E27FC236}">
                <a16:creationId xmlns="" xmlns:a16="http://schemas.microsoft.com/office/drawing/2014/main" id="{508DF8FA-47E2-4936-B475-9632D226DDC0}"/>
              </a:ext>
            </a:extLst>
          </p:cNvPr>
          <p:cNvSpPr txBox="1"/>
          <p:nvPr userDrawn="1"/>
        </p:nvSpPr>
        <p:spPr>
          <a:xfrm>
            <a:off x="6324600" y="6361584"/>
            <a:ext cx="2438400" cy="230832"/>
          </a:xfrm>
          <a:prstGeom prst="rect">
            <a:avLst/>
          </a:prstGeom>
          <a:noFill/>
        </p:spPr>
        <p:txBody>
          <a:bodyPr wrap="square" rtlCol="0">
            <a:spAutoFit/>
          </a:bodyPr>
          <a:lstStyle/>
          <a:p>
            <a:pPr algn="r"/>
            <a:r>
              <a:rPr lang="en-US" sz="900" dirty="0">
                <a:solidFill>
                  <a:srgbClr val="004481"/>
                </a:solidFill>
              </a:rPr>
              <a:t>www.careeronestop.org/competencymodel</a:t>
            </a:r>
          </a:p>
        </p:txBody>
      </p:sp>
    </p:spTree>
    <p:extLst>
      <p:ext uri="{BB962C8B-B14F-4D97-AF65-F5344CB8AC3E}">
        <p14:creationId xmlns:p14="http://schemas.microsoft.com/office/powerpoint/2010/main" val="204672632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Speaker">
    <p:spTree>
      <p:nvGrpSpPr>
        <p:cNvPr id="1" name=""/>
        <p:cNvGrpSpPr/>
        <p:nvPr/>
      </p:nvGrpSpPr>
      <p:grpSpPr>
        <a:xfrm>
          <a:off x="0" y="0"/>
          <a:ext cx="0" cy="0"/>
          <a:chOff x="0" y="0"/>
          <a:chExt cx="0" cy="0"/>
        </a:xfrm>
      </p:grpSpPr>
      <p:sp>
        <p:nvSpPr>
          <p:cNvPr id="9" name="Rectangle 8"/>
          <p:cNvSpPr/>
          <p:nvPr userDrawn="1"/>
        </p:nvSpPr>
        <p:spPr>
          <a:xfrm>
            <a:off x="0" y="6096000"/>
            <a:ext cx="9144000" cy="762000"/>
          </a:xfrm>
          <a:prstGeom prst="rect">
            <a:avLst/>
          </a:prstGeom>
          <a:solidFill>
            <a:srgbClr val="E5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1"/>
            <a:ext cx="9144000" cy="1142995"/>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2" name="Title 1"/>
          <p:cNvSpPr>
            <a:spLocks noGrp="1"/>
          </p:cNvSpPr>
          <p:nvPr>
            <p:ph type="title" hasCustomPrompt="1"/>
          </p:nvPr>
        </p:nvSpPr>
        <p:spPr>
          <a:xfrm>
            <a:off x="450112" y="108134"/>
            <a:ext cx="8229600" cy="884238"/>
          </a:xfrm>
        </p:spPr>
        <p:txBody>
          <a:bodyPr/>
          <a:lstStyle>
            <a:lvl1pPr>
              <a:defRPr>
                <a:solidFill>
                  <a:schemeClr val="bg1"/>
                </a:solidFill>
                <a:latin typeface="Franklin Gothic Demi" panose="020B0703020102020204" pitchFamily="34" charset="0"/>
              </a:defRPr>
            </a:lvl1pPr>
          </a:lstStyle>
          <a:p>
            <a:r>
              <a:rPr lang="en-US" dirty="0"/>
              <a:t>Speaker</a:t>
            </a:r>
          </a:p>
        </p:txBody>
      </p:sp>
      <p:sp>
        <p:nvSpPr>
          <p:cNvPr id="4" name="TextBox 3"/>
          <p:cNvSpPr txBox="1"/>
          <p:nvPr userDrawn="1"/>
        </p:nvSpPr>
        <p:spPr>
          <a:xfrm>
            <a:off x="457200" y="6338500"/>
            <a:ext cx="338554" cy="276999"/>
          </a:xfrm>
          <a:prstGeom prst="rect">
            <a:avLst/>
          </a:prstGeom>
          <a:noFill/>
        </p:spPr>
        <p:txBody>
          <a:bodyPr wrap="none" rtlCol="0">
            <a:spAutoFit/>
          </a:bodyPr>
          <a:lstStyle/>
          <a:p>
            <a:fld id="{021EBD46-C917-4DBE-9D2A-E6F916CAF85A}" type="slidenum">
              <a:rPr lang="en-US" sz="1200" smtClean="0">
                <a:solidFill>
                  <a:srgbClr val="004481"/>
                </a:solidFill>
                <a:latin typeface="Franklin Gothic Medium" panose="020B0603020102020204" pitchFamily="34" charset="0"/>
              </a:rPr>
              <a:t>‹#›</a:t>
            </a:fld>
            <a:endParaRPr lang="en-US" sz="1200" dirty="0">
              <a:solidFill>
                <a:srgbClr val="004481"/>
              </a:solidFill>
              <a:latin typeface="Franklin Gothic Medium" panose="020B0603020102020204" pitchFamily="34" charset="0"/>
            </a:endParaRPr>
          </a:p>
        </p:txBody>
      </p:sp>
      <p:sp>
        <p:nvSpPr>
          <p:cNvPr id="16" name="Picture Placeholder 5">
            <a:extLst>
              <a:ext uri="{FF2B5EF4-FFF2-40B4-BE49-F238E27FC236}">
                <a16:creationId xmlns="" xmlns:a16="http://schemas.microsoft.com/office/drawing/2014/main" id="{FCD03C07-1E5D-4D02-9B90-1E34994520AB}"/>
              </a:ext>
            </a:extLst>
          </p:cNvPr>
          <p:cNvSpPr>
            <a:spLocks noGrp="1"/>
          </p:cNvSpPr>
          <p:nvPr>
            <p:ph type="pic" sz="quarter" idx="13" hasCustomPrompt="1"/>
          </p:nvPr>
        </p:nvSpPr>
        <p:spPr>
          <a:xfrm>
            <a:off x="846746" y="2514600"/>
            <a:ext cx="1591654" cy="1591652"/>
          </a:xfrm>
          <a:solidFill>
            <a:srgbClr val="FFFFFF"/>
          </a:solidFill>
          <a:ln w="76200" cap="sq">
            <a:solidFill>
              <a:schemeClr val="accent1">
                <a:lumMod val="75000"/>
              </a:schemeClr>
            </a:solidFill>
            <a:miter lim="800000"/>
          </a:ln>
          <a:effectLst/>
          <a:scene3d>
            <a:camera prst="orthographicFront"/>
            <a:lightRig rig="threePt" dir="t">
              <a:rot lat="0" lon="0" rev="2700000"/>
            </a:lightRig>
          </a:scene3d>
          <a:sp3d contourW="63500">
            <a:bevelT h="38100"/>
            <a:contourClr>
              <a:srgbClr val="C0C0C0"/>
            </a:contourClr>
          </a:sp3d>
        </p:spPr>
        <p:style>
          <a:lnRef idx="2">
            <a:schemeClr val="accent6"/>
          </a:lnRef>
          <a:fillRef idx="1">
            <a:schemeClr val="lt1"/>
          </a:fillRef>
          <a:effectRef idx="0">
            <a:schemeClr val="accent6"/>
          </a:effectRef>
          <a:fontRef idx="minor">
            <a:schemeClr val="dk1"/>
          </a:fontRef>
        </p:style>
        <p:txBody>
          <a:bodyPr anchor="ctr"/>
          <a:lstStyle>
            <a:lvl1pPr marL="0" indent="0" algn="ctr">
              <a:buNone/>
              <a:defRPr>
                <a:latin typeface="Franklin Gothic Medium" panose="020B0603020102020204" pitchFamily="34" charset="0"/>
              </a:defRPr>
            </a:lvl1pPr>
          </a:lstStyle>
          <a:p>
            <a:r>
              <a:rPr lang="en-US" dirty="0"/>
              <a:t>Add photo here</a:t>
            </a:r>
          </a:p>
        </p:txBody>
      </p:sp>
      <p:sp>
        <p:nvSpPr>
          <p:cNvPr id="18" name="Content Placeholder 4">
            <a:extLst>
              <a:ext uri="{FF2B5EF4-FFF2-40B4-BE49-F238E27FC236}">
                <a16:creationId xmlns="" xmlns:a16="http://schemas.microsoft.com/office/drawing/2014/main" id="{7E4A574C-E55F-4B3D-A0CC-32F208E7AA41}"/>
              </a:ext>
            </a:extLst>
          </p:cNvPr>
          <p:cNvSpPr>
            <a:spLocks noGrp="1"/>
          </p:cNvSpPr>
          <p:nvPr>
            <p:ph idx="1" hasCustomPrompt="1"/>
          </p:nvPr>
        </p:nvSpPr>
        <p:spPr>
          <a:xfrm>
            <a:off x="2743200" y="2314180"/>
            <a:ext cx="5755793" cy="1876820"/>
          </a:xfrm>
        </p:spPr>
        <p:txBody>
          <a:bodyPr/>
          <a:lstStyle>
            <a:lvl1pPr marL="0" indent="0">
              <a:buFontTx/>
              <a:buNone/>
              <a:defRPr>
                <a:latin typeface="Franklin Gothic Medium" panose="020B0603020102020204" pitchFamily="34" charset="0"/>
              </a:defRPr>
            </a:lvl1pPr>
            <a:lvl2pPr marL="457200" indent="0">
              <a:buNone/>
              <a:defRPr lang="en-US" sz="2400" i="1" kern="1200" dirty="0">
                <a:solidFill>
                  <a:srgbClr val="004481"/>
                </a:solidFill>
                <a:latin typeface="Franklin Gothic Medium" panose="020B0603020102020204" pitchFamily="34" charset="0"/>
                <a:ea typeface="+mn-ea"/>
                <a:cs typeface="+mn-cs"/>
              </a:defRPr>
            </a:lvl2pPr>
            <a:lvl3pPr marL="914400" indent="-457200">
              <a:buNone/>
              <a:defRPr>
                <a:solidFill>
                  <a:schemeClr val="tx1"/>
                </a:solidFill>
                <a:latin typeface="Franklin Gothic Medium" panose="020B0603020102020204" pitchFamily="34" charset="0"/>
              </a:defRPr>
            </a:lvl3pPr>
            <a:lvl4pPr marL="914400" indent="-457200">
              <a:buClr>
                <a:srgbClr val="004481"/>
              </a:buClr>
              <a:buFont typeface="Wingdings" panose="05000000000000000000" pitchFamily="2" charset="2"/>
              <a:buChar char="*"/>
              <a:defRPr>
                <a:latin typeface="Franklin Gothic Medium" panose="020B0603020102020204" pitchFamily="34" charset="0"/>
              </a:defRPr>
            </a:lvl4pPr>
          </a:lstStyle>
          <a:p>
            <a:r>
              <a:rPr lang="en-US" dirty="0"/>
              <a:t>Name</a:t>
            </a:r>
          </a:p>
          <a:p>
            <a:pPr lvl="1"/>
            <a:r>
              <a:rPr lang="en-US" dirty="0"/>
              <a:t>Title</a:t>
            </a:r>
          </a:p>
          <a:p>
            <a:pPr lvl="2"/>
            <a:r>
              <a:rPr lang="en-US" dirty="0"/>
              <a:t>Organization</a:t>
            </a:r>
          </a:p>
          <a:p>
            <a:pPr lvl="3"/>
            <a:r>
              <a:rPr lang="en-US" dirty="0"/>
              <a:t>Email</a:t>
            </a:r>
          </a:p>
        </p:txBody>
      </p:sp>
      <p:pic>
        <p:nvPicPr>
          <p:cNvPr id="10" name="Content Placeholder 14" descr="3D man with megaphone">
            <a:extLst>
              <a:ext uri="{FF2B5EF4-FFF2-40B4-BE49-F238E27FC236}">
                <a16:creationId xmlns="" xmlns:a16="http://schemas.microsoft.com/office/drawing/2014/main" id="{A9CCF9C1-1561-4A3D-8BB3-6F44EA271C5C}"/>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6588607" y="3733800"/>
            <a:ext cx="2555393" cy="2555393"/>
          </a:xfrm>
          <a:prstGeom prst="rect">
            <a:avLst/>
          </a:prstGeom>
        </p:spPr>
      </p:pic>
      <p:pic>
        <p:nvPicPr>
          <p:cNvPr id="11" name="Picture 2">
            <a:extLst>
              <a:ext uri="{FF2B5EF4-FFF2-40B4-BE49-F238E27FC236}">
                <a16:creationId xmlns="" xmlns:a16="http://schemas.microsoft.com/office/drawing/2014/main" id="{4F0EDE95-51E6-4A95-909E-CFAEF69C120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3715418" y="6328785"/>
            <a:ext cx="1847182" cy="273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a:extLst>
              <a:ext uri="{FF2B5EF4-FFF2-40B4-BE49-F238E27FC236}">
                <a16:creationId xmlns="" xmlns:a16="http://schemas.microsoft.com/office/drawing/2014/main" id="{C2FA48DD-94DB-45F9-9915-6D4345D05E4F}"/>
              </a:ext>
            </a:extLst>
          </p:cNvPr>
          <p:cNvSpPr txBox="1"/>
          <p:nvPr userDrawn="1"/>
        </p:nvSpPr>
        <p:spPr>
          <a:xfrm>
            <a:off x="6324600" y="6361584"/>
            <a:ext cx="2438400" cy="230832"/>
          </a:xfrm>
          <a:prstGeom prst="rect">
            <a:avLst/>
          </a:prstGeom>
          <a:noFill/>
        </p:spPr>
        <p:txBody>
          <a:bodyPr wrap="square" rtlCol="0">
            <a:spAutoFit/>
          </a:bodyPr>
          <a:lstStyle/>
          <a:p>
            <a:pPr algn="r"/>
            <a:r>
              <a:rPr lang="en-US" sz="900" dirty="0">
                <a:solidFill>
                  <a:srgbClr val="004481"/>
                </a:solidFill>
              </a:rPr>
              <a:t>www.careeronestop.org/competencymodel</a:t>
            </a:r>
          </a:p>
        </p:txBody>
      </p:sp>
    </p:spTree>
    <p:extLst>
      <p:ext uri="{BB962C8B-B14F-4D97-AF65-F5344CB8AC3E}">
        <p14:creationId xmlns:p14="http://schemas.microsoft.com/office/powerpoint/2010/main" val="4187426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Speakers">
    <p:spTree>
      <p:nvGrpSpPr>
        <p:cNvPr id="1" name=""/>
        <p:cNvGrpSpPr/>
        <p:nvPr/>
      </p:nvGrpSpPr>
      <p:grpSpPr>
        <a:xfrm>
          <a:off x="0" y="0"/>
          <a:ext cx="0" cy="0"/>
          <a:chOff x="0" y="0"/>
          <a:chExt cx="0" cy="0"/>
        </a:xfrm>
      </p:grpSpPr>
      <p:sp>
        <p:nvSpPr>
          <p:cNvPr id="9" name="Rectangle 8"/>
          <p:cNvSpPr/>
          <p:nvPr userDrawn="1"/>
        </p:nvSpPr>
        <p:spPr>
          <a:xfrm>
            <a:off x="0" y="6096000"/>
            <a:ext cx="9144000" cy="762000"/>
          </a:xfrm>
          <a:prstGeom prst="rect">
            <a:avLst/>
          </a:prstGeom>
          <a:solidFill>
            <a:srgbClr val="E5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1"/>
            <a:ext cx="9144000" cy="1142995"/>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50112" y="108134"/>
            <a:ext cx="8229600" cy="884238"/>
          </a:xfrm>
        </p:spPr>
        <p:txBody>
          <a:bodyPr/>
          <a:lstStyle>
            <a:lvl1pPr>
              <a:defRPr>
                <a:solidFill>
                  <a:schemeClr val="bg1"/>
                </a:solidFill>
                <a:latin typeface="Franklin Gothic Demi" panose="020B0703020102020204" pitchFamily="34" charset="0"/>
              </a:defRPr>
            </a:lvl1pPr>
          </a:lstStyle>
          <a:p>
            <a:r>
              <a:rPr lang="en-US" dirty="0"/>
              <a:t>Speakers</a:t>
            </a:r>
          </a:p>
        </p:txBody>
      </p:sp>
      <p:sp>
        <p:nvSpPr>
          <p:cNvPr id="4" name="TextBox 3"/>
          <p:cNvSpPr txBox="1"/>
          <p:nvPr userDrawn="1"/>
        </p:nvSpPr>
        <p:spPr>
          <a:xfrm>
            <a:off x="457200" y="6338500"/>
            <a:ext cx="338554" cy="276999"/>
          </a:xfrm>
          <a:prstGeom prst="rect">
            <a:avLst/>
          </a:prstGeom>
          <a:noFill/>
        </p:spPr>
        <p:txBody>
          <a:bodyPr wrap="none" rtlCol="0">
            <a:spAutoFit/>
          </a:bodyPr>
          <a:lstStyle/>
          <a:p>
            <a:fld id="{021EBD46-C917-4DBE-9D2A-E6F916CAF85A}" type="slidenum">
              <a:rPr lang="en-US" sz="1200" smtClean="0">
                <a:solidFill>
                  <a:srgbClr val="004481"/>
                </a:solidFill>
                <a:latin typeface="Franklin Gothic Medium" panose="020B0603020102020204" pitchFamily="34" charset="0"/>
              </a:rPr>
              <a:t>‹#›</a:t>
            </a:fld>
            <a:endParaRPr lang="en-US" sz="1200" dirty="0">
              <a:solidFill>
                <a:srgbClr val="004481"/>
              </a:solidFill>
              <a:latin typeface="Franklin Gothic Medium" panose="020B0603020102020204" pitchFamily="34" charset="0"/>
            </a:endParaRPr>
          </a:p>
        </p:txBody>
      </p:sp>
      <p:sp>
        <p:nvSpPr>
          <p:cNvPr id="16" name="Picture Placeholder 5">
            <a:extLst>
              <a:ext uri="{FF2B5EF4-FFF2-40B4-BE49-F238E27FC236}">
                <a16:creationId xmlns="" xmlns:a16="http://schemas.microsoft.com/office/drawing/2014/main" id="{FCD03C07-1E5D-4D02-9B90-1E34994520AB}"/>
              </a:ext>
            </a:extLst>
          </p:cNvPr>
          <p:cNvSpPr>
            <a:spLocks noGrp="1"/>
          </p:cNvSpPr>
          <p:nvPr>
            <p:ph type="pic" sz="quarter" idx="13" hasCustomPrompt="1"/>
          </p:nvPr>
        </p:nvSpPr>
        <p:spPr>
          <a:xfrm>
            <a:off x="827814" y="1542364"/>
            <a:ext cx="1591654" cy="1591652"/>
          </a:xfrm>
          <a:solidFill>
            <a:srgbClr val="FFFFFF"/>
          </a:solidFill>
          <a:ln w="76200" cap="sq">
            <a:solidFill>
              <a:schemeClr val="accent1">
                <a:lumMod val="75000"/>
              </a:schemeClr>
            </a:solidFill>
            <a:miter lim="800000"/>
          </a:ln>
          <a:effectLst/>
          <a:scene3d>
            <a:camera prst="orthographicFront"/>
            <a:lightRig rig="threePt" dir="t">
              <a:rot lat="0" lon="0" rev="2700000"/>
            </a:lightRig>
          </a:scene3d>
          <a:sp3d contourW="63500">
            <a:bevelT h="38100"/>
            <a:contourClr>
              <a:srgbClr val="C0C0C0"/>
            </a:contourClr>
          </a:sp3d>
        </p:spPr>
        <p:style>
          <a:lnRef idx="2">
            <a:schemeClr val="accent6"/>
          </a:lnRef>
          <a:fillRef idx="1">
            <a:schemeClr val="lt1"/>
          </a:fillRef>
          <a:effectRef idx="0">
            <a:schemeClr val="accent6"/>
          </a:effectRef>
          <a:fontRef idx="minor">
            <a:schemeClr val="dk1"/>
          </a:fontRef>
        </p:style>
        <p:txBody>
          <a:bodyPr anchor="ctr"/>
          <a:lstStyle>
            <a:lvl1pPr marL="0" indent="0" algn="ctr">
              <a:buNone/>
              <a:defRPr>
                <a:latin typeface="Franklin Gothic Medium" panose="020B0603020102020204" pitchFamily="34" charset="0"/>
              </a:defRPr>
            </a:lvl1pPr>
          </a:lstStyle>
          <a:p>
            <a:r>
              <a:rPr lang="en-US" dirty="0"/>
              <a:t>Add photo here</a:t>
            </a:r>
          </a:p>
        </p:txBody>
      </p:sp>
      <p:sp>
        <p:nvSpPr>
          <p:cNvPr id="11" name="Picture Placeholder 5">
            <a:extLst>
              <a:ext uri="{FF2B5EF4-FFF2-40B4-BE49-F238E27FC236}">
                <a16:creationId xmlns="" xmlns:a16="http://schemas.microsoft.com/office/drawing/2014/main" id="{BCA07CE4-1133-409E-9BE2-B34A6C8AA65E}"/>
              </a:ext>
            </a:extLst>
          </p:cNvPr>
          <p:cNvSpPr>
            <a:spLocks noGrp="1"/>
          </p:cNvSpPr>
          <p:nvPr>
            <p:ph type="pic" sz="quarter" idx="16" hasCustomPrompt="1"/>
          </p:nvPr>
        </p:nvSpPr>
        <p:spPr>
          <a:xfrm>
            <a:off x="827814" y="3695700"/>
            <a:ext cx="1591654" cy="1591652"/>
          </a:xfrm>
          <a:solidFill>
            <a:srgbClr val="FFFFFF"/>
          </a:solidFill>
          <a:ln w="76200" cap="sq">
            <a:solidFill>
              <a:schemeClr val="accent1">
                <a:lumMod val="75000"/>
              </a:schemeClr>
            </a:solidFill>
            <a:miter lim="800000"/>
          </a:ln>
          <a:effectLst/>
          <a:scene3d>
            <a:camera prst="orthographicFront"/>
            <a:lightRig rig="threePt" dir="t">
              <a:rot lat="0" lon="0" rev="2700000"/>
            </a:lightRig>
          </a:scene3d>
          <a:sp3d contourW="63500">
            <a:bevelT h="38100"/>
            <a:contourClr>
              <a:srgbClr val="C0C0C0"/>
            </a:contourClr>
          </a:sp3d>
        </p:spPr>
        <p:style>
          <a:lnRef idx="2">
            <a:schemeClr val="accent6"/>
          </a:lnRef>
          <a:fillRef idx="1">
            <a:schemeClr val="lt1"/>
          </a:fillRef>
          <a:effectRef idx="0">
            <a:schemeClr val="accent6"/>
          </a:effectRef>
          <a:fontRef idx="minor">
            <a:schemeClr val="dk1"/>
          </a:fontRef>
        </p:style>
        <p:txBody>
          <a:bodyPr anchor="ctr"/>
          <a:lstStyle>
            <a:lvl1pPr marL="0" indent="0" algn="ctr">
              <a:buNone/>
              <a:defRPr>
                <a:latin typeface="Franklin Gothic Medium" panose="020B0603020102020204" pitchFamily="34" charset="0"/>
              </a:defRPr>
            </a:lvl1pPr>
          </a:lstStyle>
          <a:p>
            <a:r>
              <a:rPr lang="en-US" dirty="0"/>
              <a:t>Add photo here</a:t>
            </a:r>
          </a:p>
        </p:txBody>
      </p:sp>
      <p:sp>
        <p:nvSpPr>
          <p:cNvPr id="13" name="Content Placeholder 4">
            <a:extLst>
              <a:ext uri="{FF2B5EF4-FFF2-40B4-BE49-F238E27FC236}">
                <a16:creationId xmlns="" xmlns:a16="http://schemas.microsoft.com/office/drawing/2014/main" id="{B0E029C5-9A06-4D64-BDAE-08ADE28F3741}"/>
              </a:ext>
            </a:extLst>
          </p:cNvPr>
          <p:cNvSpPr>
            <a:spLocks noGrp="1"/>
          </p:cNvSpPr>
          <p:nvPr>
            <p:ph idx="17" hasCustomPrompt="1"/>
          </p:nvPr>
        </p:nvSpPr>
        <p:spPr>
          <a:xfrm>
            <a:off x="2667000" y="1399780"/>
            <a:ext cx="5755793" cy="1876820"/>
          </a:xfrm>
        </p:spPr>
        <p:txBody>
          <a:bodyPr/>
          <a:lstStyle>
            <a:lvl1pPr marL="0" indent="0">
              <a:buFontTx/>
              <a:buNone/>
              <a:defRPr>
                <a:latin typeface="Franklin Gothic Medium" panose="020B0603020102020204" pitchFamily="34" charset="0"/>
              </a:defRPr>
            </a:lvl1pPr>
            <a:lvl2pPr marL="457200" indent="0">
              <a:buNone/>
              <a:defRPr lang="en-US" sz="2400" i="1" kern="1200" dirty="0">
                <a:solidFill>
                  <a:srgbClr val="004481"/>
                </a:solidFill>
                <a:latin typeface="Franklin Gothic Medium" panose="020B0603020102020204" pitchFamily="34" charset="0"/>
                <a:ea typeface="+mn-ea"/>
                <a:cs typeface="+mn-cs"/>
              </a:defRPr>
            </a:lvl2pPr>
            <a:lvl3pPr marL="914400" indent="-457200">
              <a:buNone/>
              <a:defRPr>
                <a:solidFill>
                  <a:schemeClr val="tx1"/>
                </a:solidFill>
                <a:latin typeface="Franklin Gothic Medium" panose="020B0603020102020204" pitchFamily="34" charset="0"/>
              </a:defRPr>
            </a:lvl3pPr>
            <a:lvl4pPr marL="914400" indent="-457200">
              <a:buClr>
                <a:srgbClr val="004481"/>
              </a:buClr>
              <a:buFont typeface="Wingdings" panose="05000000000000000000" pitchFamily="2" charset="2"/>
              <a:buChar char="*"/>
              <a:defRPr>
                <a:latin typeface="Franklin Gothic Medium" panose="020B0603020102020204" pitchFamily="34" charset="0"/>
              </a:defRPr>
            </a:lvl4pPr>
          </a:lstStyle>
          <a:p>
            <a:r>
              <a:rPr lang="en-US" dirty="0"/>
              <a:t>Name</a:t>
            </a:r>
          </a:p>
          <a:p>
            <a:pPr lvl="1"/>
            <a:r>
              <a:rPr lang="en-US" dirty="0"/>
              <a:t>Title</a:t>
            </a:r>
          </a:p>
          <a:p>
            <a:pPr lvl="2"/>
            <a:r>
              <a:rPr lang="en-US" dirty="0"/>
              <a:t>Organization</a:t>
            </a:r>
          </a:p>
          <a:p>
            <a:pPr lvl="3"/>
            <a:r>
              <a:rPr lang="en-US" dirty="0"/>
              <a:t>Email</a:t>
            </a:r>
          </a:p>
        </p:txBody>
      </p:sp>
      <p:sp>
        <p:nvSpPr>
          <p:cNvPr id="14" name="Content Placeholder 4">
            <a:extLst>
              <a:ext uri="{FF2B5EF4-FFF2-40B4-BE49-F238E27FC236}">
                <a16:creationId xmlns="" xmlns:a16="http://schemas.microsoft.com/office/drawing/2014/main" id="{96BB4673-7B3E-48E0-8134-BB50A429A5E6}"/>
              </a:ext>
            </a:extLst>
          </p:cNvPr>
          <p:cNvSpPr>
            <a:spLocks noGrp="1"/>
          </p:cNvSpPr>
          <p:nvPr>
            <p:ph idx="18" hasCustomPrompt="1"/>
          </p:nvPr>
        </p:nvSpPr>
        <p:spPr>
          <a:xfrm>
            <a:off x="2666999" y="3533380"/>
            <a:ext cx="5755793" cy="1876820"/>
          </a:xfrm>
        </p:spPr>
        <p:txBody>
          <a:bodyPr/>
          <a:lstStyle>
            <a:lvl1pPr marL="0" indent="0">
              <a:buFontTx/>
              <a:buNone/>
              <a:defRPr>
                <a:latin typeface="Franklin Gothic Medium" panose="020B0603020102020204" pitchFamily="34" charset="0"/>
              </a:defRPr>
            </a:lvl1pPr>
            <a:lvl2pPr marL="457200" indent="0">
              <a:buNone/>
              <a:defRPr lang="en-US" sz="2400" i="1" kern="1200" dirty="0">
                <a:solidFill>
                  <a:srgbClr val="004481"/>
                </a:solidFill>
                <a:latin typeface="Franklin Gothic Medium" panose="020B0603020102020204" pitchFamily="34" charset="0"/>
                <a:ea typeface="+mn-ea"/>
                <a:cs typeface="+mn-cs"/>
              </a:defRPr>
            </a:lvl2pPr>
            <a:lvl3pPr marL="914400" indent="-457200">
              <a:buNone/>
              <a:defRPr>
                <a:solidFill>
                  <a:schemeClr val="tx1"/>
                </a:solidFill>
                <a:latin typeface="Franklin Gothic Medium" panose="020B0603020102020204" pitchFamily="34" charset="0"/>
              </a:defRPr>
            </a:lvl3pPr>
            <a:lvl4pPr marL="914400" indent="-457200">
              <a:buClr>
                <a:srgbClr val="004481"/>
              </a:buClr>
              <a:buFont typeface="Wingdings" panose="05000000000000000000" pitchFamily="2" charset="2"/>
              <a:buChar char="*"/>
              <a:defRPr>
                <a:latin typeface="Franklin Gothic Medium" panose="020B0603020102020204" pitchFamily="34" charset="0"/>
              </a:defRPr>
            </a:lvl4pPr>
          </a:lstStyle>
          <a:p>
            <a:r>
              <a:rPr lang="en-US" dirty="0"/>
              <a:t>Name</a:t>
            </a:r>
          </a:p>
          <a:p>
            <a:pPr lvl="1"/>
            <a:r>
              <a:rPr lang="en-US" dirty="0"/>
              <a:t>Title</a:t>
            </a:r>
          </a:p>
          <a:p>
            <a:pPr lvl="2"/>
            <a:r>
              <a:rPr lang="en-US" dirty="0"/>
              <a:t>Organization</a:t>
            </a:r>
          </a:p>
          <a:p>
            <a:pPr lvl="3"/>
            <a:r>
              <a:rPr lang="en-US" dirty="0"/>
              <a:t>Email</a:t>
            </a:r>
          </a:p>
        </p:txBody>
      </p:sp>
      <p:pic>
        <p:nvPicPr>
          <p:cNvPr id="12" name="Content Placeholder 14" descr="3D man with megaphone">
            <a:extLst>
              <a:ext uri="{FF2B5EF4-FFF2-40B4-BE49-F238E27FC236}">
                <a16:creationId xmlns="" xmlns:a16="http://schemas.microsoft.com/office/drawing/2014/main" id="{2813C0D8-C055-49B0-B13A-AFAEEF2E2594}"/>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6588607" y="3733800"/>
            <a:ext cx="2555393" cy="2555393"/>
          </a:xfrm>
          <a:prstGeom prst="rect">
            <a:avLst/>
          </a:prstGeom>
        </p:spPr>
      </p:pic>
      <p:pic>
        <p:nvPicPr>
          <p:cNvPr id="15" name="Picture 2">
            <a:extLst>
              <a:ext uri="{FF2B5EF4-FFF2-40B4-BE49-F238E27FC236}">
                <a16:creationId xmlns="" xmlns:a16="http://schemas.microsoft.com/office/drawing/2014/main" id="{9197BF3E-34E6-42FC-8CA8-56F3981128E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3715418" y="6328785"/>
            <a:ext cx="1847182" cy="273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a:extLst>
              <a:ext uri="{FF2B5EF4-FFF2-40B4-BE49-F238E27FC236}">
                <a16:creationId xmlns="" xmlns:a16="http://schemas.microsoft.com/office/drawing/2014/main" id="{A7517EA6-0272-4802-980A-274B496C788E}"/>
              </a:ext>
            </a:extLst>
          </p:cNvPr>
          <p:cNvSpPr txBox="1"/>
          <p:nvPr userDrawn="1"/>
        </p:nvSpPr>
        <p:spPr>
          <a:xfrm>
            <a:off x="6324600" y="6361584"/>
            <a:ext cx="2438400" cy="230832"/>
          </a:xfrm>
          <a:prstGeom prst="rect">
            <a:avLst/>
          </a:prstGeom>
          <a:noFill/>
        </p:spPr>
        <p:txBody>
          <a:bodyPr wrap="square" rtlCol="0">
            <a:spAutoFit/>
          </a:bodyPr>
          <a:lstStyle/>
          <a:p>
            <a:pPr algn="r"/>
            <a:r>
              <a:rPr lang="en-US" sz="900" dirty="0">
                <a:solidFill>
                  <a:srgbClr val="004481"/>
                </a:solidFill>
              </a:rPr>
              <a:t>www.careeronestop.org/competencymodel</a:t>
            </a:r>
          </a:p>
        </p:txBody>
      </p:sp>
    </p:spTree>
    <p:extLst>
      <p:ext uri="{BB962C8B-B14F-4D97-AF65-F5344CB8AC3E}">
        <p14:creationId xmlns:p14="http://schemas.microsoft.com/office/powerpoint/2010/main" val="2109437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Speakers">
    <p:spTree>
      <p:nvGrpSpPr>
        <p:cNvPr id="1" name=""/>
        <p:cNvGrpSpPr/>
        <p:nvPr/>
      </p:nvGrpSpPr>
      <p:grpSpPr>
        <a:xfrm>
          <a:off x="0" y="0"/>
          <a:ext cx="0" cy="0"/>
          <a:chOff x="0" y="0"/>
          <a:chExt cx="0" cy="0"/>
        </a:xfrm>
      </p:grpSpPr>
      <p:sp>
        <p:nvSpPr>
          <p:cNvPr id="9" name="Rectangle 8"/>
          <p:cNvSpPr/>
          <p:nvPr userDrawn="1"/>
        </p:nvSpPr>
        <p:spPr>
          <a:xfrm>
            <a:off x="0" y="6096000"/>
            <a:ext cx="9144000" cy="762000"/>
          </a:xfrm>
          <a:prstGeom prst="rect">
            <a:avLst/>
          </a:prstGeom>
          <a:solidFill>
            <a:srgbClr val="E5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1"/>
            <a:ext cx="9144000" cy="1142995"/>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ranklin Gothic Medium" panose="020B0603020102020204" pitchFamily="34" charset="0"/>
            </a:endParaRPr>
          </a:p>
        </p:txBody>
      </p:sp>
      <p:sp>
        <p:nvSpPr>
          <p:cNvPr id="2" name="Title 1"/>
          <p:cNvSpPr>
            <a:spLocks noGrp="1"/>
          </p:cNvSpPr>
          <p:nvPr>
            <p:ph type="title" hasCustomPrompt="1"/>
          </p:nvPr>
        </p:nvSpPr>
        <p:spPr>
          <a:xfrm>
            <a:off x="450112" y="108134"/>
            <a:ext cx="8229600" cy="884238"/>
          </a:xfrm>
        </p:spPr>
        <p:txBody>
          <a:bodyPr/>
          <a:lstStyle>
            <a:lvl1pPr>
              <a:defRPr>
                <a:solidFill>
                  <a:schemeClr val="bg1"/>
                </a:solidFill>
                <a:latin typeface="Franklin Gothic Demi" panose="020B0703020102020204" pitchFamily="34" charset="0"/>
              </a:defRPr>
            </a:lvl1pPr>
          </a:lstStyle>
          <a:p>
            <a:r>
              <a:rPr lang="en-US" dirty="0"/>
              <a:t>Speakers</a:t>
            </a:r>
          </a:p>
        </p:txBody>
      </p:sp>
      <p:sp>
        <p:nvSpPr>
          <p:cNvPr id="4" name="TextBox 3"/>
          <p:cNvSpPr txBox="1"/>
          <p:nvPr userDrawn="1"/>
        </p:nvSpPr>
        <p:spPr>
          <a:xfrm>
            <a:off x="457200" y="6338500"/>
            <a:ext cx="338554" cy="276999"/>
          </a:xfrm>
          <a:prstGeom prst="rect">
            <a:avLst/>
          </a:prstGeom>
          <a:noFill/>
        </p:spPr>
        <p:txBody>
          <a:bodyPr wrap="none" rtlCol="0">
            <a:spAutoFit/>
          </a:bodyPr>
          <a:lstStyle/>
          <a:p>
            <a:fld id="{021EBD46-C917-4DBE-9D2A-E6F916CAF85A}" type="slidenum">
              <a:rPr lang="en-US" sz="1200" smtClean="0">
                <a:solidFill>
                  <a:srgbClr val="004481"/>
                </a:solidFill>
                <a:latin typeface="Franklin Gothic Medium" panose="020B0603020102020204" pitchFamily="34" charset="0"/>
              </a:rPr>
              <a:t>‹#›</a:t>
            </a:fld>
            <a:endParaRPr lang="en-US" sz="1200" dirty="0">
              <a:solidFill>
                <a:srgbClr val="004481"/>
              </a:solidFill>
              <a:latin typeface="Franklin Gothic Medium" panose="020B0603020102020204" pitchFamily="34" charset="0"/>
            </a:endParaRPr>
          </a:p>
        </p:txBody>
      </p:sp>
      <p:sp>
        <p:nvSpPr>
          <p:cNvPr id="16" name="Picture Placeholder 5">
            <a:extLst>
              <a:ext uri="{FF2B5EF4-FFF2-40B4-BE49-F238E27FC236}">
                <a16:creationId xmlns="" xmlns:a16="http://schemas.microsoft.com/office/drawing/2014/main" id="{FCD03C07-1E5D-4D02-9B90-1E34994520AB}"/>
              </a:ext>
            </a:extLst>
          </p:cNvPr>
          <p:cNvSpPr>
            <a:spLocks noGrp="1"/>
          </p:cNvSpPr>
          <p:nvPr>
            <p:ph type="pic" sz="quarter" idx="13" hasCustomPrompt="1"/>
          </p:nvPr>
        </p:nvSpPr>
        <p:spPr>
          <a:xfrm>
            <a:off x="827814" y="1346480"/>
            <a:ext cx="1458186" cy="1333500"/>
          </a:xfrm>
          <a:solidFill>
            <a:srgbClr val="FFFFFF"/>
          </a:solidFill>
          <a:ln w="76200" cap="sq">
            <a:solidFill>
              <a:schemeClr val="accent1">
                <a:lumMod val="75000"/>
              </a:schemeClr>
            </a:solidFill>
            <a:miter lim="800000"/>
          </a:ln>
          <a:effectLst/>
          <a:scene3d>
            <a:camera prst="orthographicFront"/>
            <a:lightRig rig="threePt" dir="t">
              <a:rot lat="0" lon="0" rev="2700000"/>
            </a:lightRig>
          </a:scene3d>
          <a:sp3d contourW="63500">
            <a:bevelT h="38100"/>
            <a:contourClr>
              <a:srgbClr val="C0C0C0"/>
            </a:contourClr>
          </a:sp3d>
        </p:spPr>
        <p:style>
          <a:lnRef idx="2">
            <a:schemeClr val="accent6"/>
          </a:lnRef>
          <a:fillRef idx="1">
            <a:schemeClr val="lt1"/>
          </a:fillRef>
          <a:effectRef idx="0">
            <a:schemeClr val="accent6"/>
          </a:effectRef>
          <a:fontRef idx="minor">
            <a:schemeClr val="dk1"/>
          </a:fontRef>
        </p:style>
        <p:txBody>
          <a:bodyPr anchor="ctr">
            <a:noAutofit/>
          </a:bodyPr>
          <a:lstStyle>
            <a:lvl1pPr marL="0" indent="0" algn="ctr">
              <a:buNone/>
              <a:defRPr sz="2800">
                <a:latin typeface="Franklin Gothic Medium" panose="020B0603020102020204" pitchFamily="34" charset="0"/>
              </a:defRPr>
            </a:lvl1pPr>
          </a:lstStyle>
          <a:p>
            <a:r>
              <a:rPr lang="en-US" dirty="0"/>
              <a:t>Add photo here</a:t>
            </a:r>
          </a:p>
        </p:txBody>
      </p:sp>
      <p:sp>
        <p:nvSpPr>
          <p:cNvPr id="11" name="Picture Placeholder 5">
            <a:extLst>
              <a:ext uri="{FF2B5EF4-FFF2-40B4-BE49-F238E27FC236}">
                <a16:creationId xmlns="" xmlns:a16="http://schemas.microsoft.com/office/drawing/2014/main" id="{BCA07CE4-1133-409E-9BE2-B34A6C8AA65E}"/>
              </a:ext>
            </a:extLst>
          </p:cNvPr>
          <p:cNvSpPr>
            <a:spLocks noGrp="1"/>
          </p:cNvSpPr>
          <p:nvPr>
            <p:ph type="pic" sz="quarter" idx="16" hasCustomPrompt="1"/>
          </p:nvPr>
        </p:nvSpPr>
        <p:spPr>
          <a:xfrm>
            <a:off x="827814" y="2971794"/>
            <a:ext cx="1458186" cy="1333500"/>
          </a:xfrm>
          <a:solidFill>
            <a:srgbClr val="FFFFFF"/>
          </a:solidFill>
          <a:ln w="76200" cap="sq">
            <a:solidFill>
              <a:schemeClr val="accent1">
                <a:lumMod val="75000"/>
              </a:schemeClr>
            </a:solidFill>
            <a:miter lim="800000"/>
          </a:ln>
          <a:effectLst/>
          <a:scene3d>
            <a:camera prst="orthographicFront"/>
            <a:lightRig rig="threePt" dir="t">
              <a:rot lat="0" lon="0" rev="2700000"/>
            </a:lightRig>
          </a:scene3d>
          <a:sp3d contourW="63500">
            <a:bevelT h="38100"/>
            <a:contourClr>
              <a:srgbClr val="C0C0C0"/>
            </a:contourClr>
          </a:sp3d>
        </p:spPr>
        <p:style>
          <a:lnRef idx="2">
            <a:schemeClr val="accent6"/>
          </a:lnRef>
          <a:fillRef idx="1">
            <a:schemeClr val="lt1"/>
          </a:fillRef>
          <a:effectRef idx="0">
            <a:schemeClr val="accent6"/>
          </a:effectRef>
          <a:fontRef idx="minor">
            <a:schemeClr val="dk1"/>
          </a:fontRef>
        </p:style>
        <p:txBody>
          <a:bodyPr anchor="ctr">
            <a:noAutofit/>
          </a:bodyPr>
          <a:lstStyle>
            <a:lvl1pPr marL="0" indent="0" algn="ctr">
              <a:buNone/>
              <a:defRPr sz="2800">
                <a:latin typeface="Franklin Gothic Medium" panose="020B0603020102020204" pitchFamily="34" charset="0"/>
              </a:defRPr>
            </a:lvl1pPr>
          </a:lstStyle>
          <a:p>
            <a:r>
              <a:rPr lang="en-US" dirty="0"/>
              <a:t>Add photo here</a:t>
            </a:r>
          </a:p>
        </p:txBody>
      </p:sp>
      <p:sp>
        <p:nvSpPr>
          <p:cNvPr id="13" name="Picture Placeholder 5">
            <a:extLst>
              <a:ext uri="{FF2B5EF4-FFF2-40B4-BE49-F238E27FC236}">
                <a16:creationId xmlns="" xmlns:a16="http://schemas.microsoft.com/office/drawing/2014/main" id="{E56B2ECE-4037-4314-974B-A7940A677F97}"/>
              </a:ext>
            </a:extLst>
          </p:cNvPr>
          <p:cNvSpPr>
            <a:spLocks noGrp="1"/>
          </p:cNvSpPr>
          <p:nvPr>
            <p:ph type="pic" sz="quarter" idx="18" hasCustomPrompt="1"/>
          </p:nvPr>
        </p:nvSpPr>
        <p:spPr>
          <a:xfrm>
            <a:off x="836345" y="4571994"/>
            <a:ext cx="1458186" cy="1333500"/>
          </a:xfrm>
          <a:solidFill>
            <a:srgbClr val="FFFFFF"/>
          </a:solidFill>
          <a:ln w="76200" cap="sq">
            <a:solidFill>
              <a:schemeClr val="accent1">
                <a:lumMod val="75000"/>
              </a:schemeClr>
            </a:solidFill>
            <a:miter lim="800000"/>
          </a:ln>
          <a:effectLst/>
          <a:scene3d>
            <a:camera prst="orthographicFront"/>
            <a:lightRig rig="threePt" dir="t">
              <a:rot lat="0" lon="0" rev="2700000"/>
            </a:lightRig>
          </a:scene3d>
          <a:sp3d contourW="63500">
            <a:bevelT h="38100"/>
            <a:contourClr>
              <a:srgbClr val="C0C0C0"/>
            </a:contourClr>
          </a:sp3d>
        </p:spPr>
        <p:style>
          <a:lnRef idx="2">
            <a:schemeClr val="accent6"/>
          </a:lnRef>
          <a:fillRef idx="1">
            <a:schemeClr val="lt1"/>
          </a:fillRef>
          <a:effectRef idx="0">
            <a:schemeClr val="accent6"/>
          </a:effectRef>
          <a:fontRef idx="minor">
            <a:schemeClr val="dk1"/>
          </a:fontRef>
        </p:style>
        <p:txBody>
          <a:bodyPr anchor="ctr">
            <a:noAutofit/>
          </a:bodyPr>
          <a:lstStyle>
            <a:lvl1pPr marL="0" indent="0" algn="ctr">
              <a:buNone/>
              <a:defRPr sz="2800">
                <a:latin typeface="Franklin Gothic Medium" panose="020B0603020102020204" pitchFamily="34" charset="0"/>
              </a:defRPr>
            </a:lvl1pPr>
          </a:lstStyle>
          <a:p>
            <a:r>
              <a:rPr lang="en-US" dirty="0"/>
              <a:t>Add photo here</a:t>
            </a:r>
          </a:p>
        </p:txBody>
      </p:sp>
      <p:sp>
        <p:nvSpPr>
          <p:cNvPr id="19" name="Content Placeholder 4">
            <a:extLst>
              <a:ext uri="{FF2B5EF4-FFF2-40B4-BE49-F238E27FC236}">
                <a16:creationId xmlns="" xmlns:a16="http://schemas.microsoft.com/office/drawing/2014/main" id="{5513E3CC-C031-4356-990C-491733DE53CD}"/>
              </a:ext>
            </a:extLst>
          </p:cNvPr>
          <p:cNvSpPr>
            <a:spLocks noGrp="1"/>
          </p:cNvSpPr>
          <p:nvPr>
            <p:ph idx="19" hasCustomPrompt="1"/>
          </p:nvPr>
        </p:nvSpPr>
        <p:spPr>
          <a:xfrm>
            <a:off x="2550685" y="1219200"/>
            <a:ext cx="5755793" cy="1462284"/>
          </a:xfrm>
        </p:spPr>
        <p:txBody>
          <a:bodyPr>
            <a:normAutofit/>
          </a:bodyPr>
          <a:lstStyle>
            <a:lvl1pPr marL="0" indent="0">
              <a:spcBef>
                <a:spcPts val="0"/>
              </a:spcBef>
              <a:buFontTx/>
              <a:buNone/>
              <a:defRPr sz="2800">
                <a:latin typeface="Franklin Gothic Medium" panose="020B0603020102020204" pitchFamily="34" charset="0"/>
              </a:defRPr>
            </a:lvl1pPr>
            <a:lvl2pPr marL="457200" indent="0">
              <a:spcBef>
                <a:spcPts val="0"/>
              </a:spcBef>
              <a:buNone/>
              <a:defRPr lang="en-US" sz="2000" i="1" kern="1200" dirty="0">
                <a:solidFill>
                  <a:srgbClr val="004481"/>
                </a:solidFill>
                <a:latin typeface="Franklin Gothic Medium" panose="020B0603020102020204" pitchFamily="34" charset="0"/>
                <a:ea typeface="+mn-ea"/>
                <a:cs typeface="+mn-cs"/>
              </a:defRPr>
            </a:lvl2pPr>
            <a:lvl3pPr marL="914400" indent="-457200">
              <a:spcBef>
                <a:spcPts val="0"/>
              </a:spcBef>
              <a:buNone/>
              <a:defRPr sz="2000">
                <a:solidFill>
                  <a:schemeClr val="tx1"/>
                </a:solidFill>
                <a:latin typeface="Franklin Gothic Medium" panose="020B0603020102020204" pitchFamily="34" charset="0"/>
              </a:defRPr>
            </a:lvl3pPr>
            <a:lvl4pPr marL="914400" indent="-457200">
              <a:spcBef>
                <a:spcPts val="0"/>
              </a:spcBef>
              <a:buClr>
                <a:srgbClr val="004481"/>
              </a:buClr>
              <a:buFont typeface="Wingdings" panose="05000000000000000000" pitchFamily="2" charset="2"/>
              <a:buChar char="*"/>
              <a:defRPr sz="1800">
                <a:latin typeface="Franklin Gothic Medium" panose="020B0603020102020204" pitchFamily="34" charset="0"/>
              </a:defRPr>
            </a:lvl4pPr>
          </a:lstStyle>
          <a:p>
            <a:r>
              <a:rPr lang="en-US" dirty="0"/>
              <a:t>Name</a:t>
            </a:r>
          </a:p>
          <a:p>
            <a:pPr lvl="1"/>
            <a:r>
              <a:rPr lang="en-US" dirty="0"/>
              <a:t>Title</a:t>
            </a:r>
          </a:p>
          <a:p>
            <a:pPr lvl="2"/>
            <a:r>
              <a:rPr lang="en-US" dirty="0"/>
              <a:t>Organization</a:t>
            </a:r>
          </a:p>
          <a:p>
            <a:pPr lvl="3"/>
            <a:r>
              <a:rPr lang="en-US" dirty="0"/>
              <a:t>Email</a:t>
            </a:r>
          </a:p>
        </p:txBody>
      </p:sp>
      <p:sp>
        <p:nvSpPr>
          <p:cNvPr id="20" name="Content Placeholder 4">
            <a:extLst>
              <a:ext uri="{FF2B5EF4-FFF2-40B4-BE49-F238E27FC236}">
                <a16:creationId xmlns="" xmlns:a16="http://schemas.microsoft.com/office/drawing/2014/main" id="{EF8D70A4-8F62-441A-8717-1B2590391059}"/>
              </a:ext>
            </a:extLst>
          </p:cNvPr>
          <p:cNvSpPr>
            <a:spLocks noGrp="1"/>
          </p:cNvSpPr>
          <p:nvPr>
            <p:ph idx="20" hasCustomPrompt="1"/>
          </p:nvPr>
        </p:nvSpPr>
        <p:spPr>
          <a:xfrm>
            <a:off x="2550684" y="2888355"/>
            <a:ext cx="5755793" cy="1462284"/>
          </a:xfrm>
        </p:spPr>
        <p:txBody>
          <a:bodyPr>
            <a:normAutofit/>
          </a:bodyPr>
          <a:lstStyle>
            <a:lvl1pPr marL="0" indent="0">
              <a:spcBef>
                <a:spcPts val="0"/>
              </a:spcBef>
              <a:buFontTx/>
              <a:buNone/>
              <a:defRPr sz="2800">
                <a:latin typeface="Franklin Gothic Medium" panose="020B0603020102020204" pitchFamily="34" charset="0"/>
              </a:defRPr>
            </a:lvl1pPr>
            <a:lvl2pPr marL="457200" indent="0">
              <a:spcBef>
                <a:spcPts val="0"/>
              </a:spcBef>
              <a:buNone/>
              <a:defRPr lang="en-US" sz="2000" i="1" kern="1200" dirty="0">
                <a:solidFill>
                  <a:srgbClr val="004481"/>
                </a:solidFill>
                <a:latin typeface="Franklin Gothic Medium" panose="020B0603020102020204" pitchFamily="34" charset="0"/>
                <a:ea typeface="+mn-ea"/>
                <a:cs typeface="+mn-cs"/>
              </a:defRPr>
            </a:lvl2pPr>
            <a:lvl3pPr marL="914400" indent="-457200">
              <a:spcBef>
                <a:spcPts val="0"/>
              </a:spcBef>
              <a:buNone/>
              <a:defRPr sz="2000">
                <a:solidFill>
                  <a:schemeClr val="tx1"/>
                </a:solidFill>
                <a:latin typeface="Franklin Gothic Medium" panose="020B0603020102020204" pitchFamily="34" charset="0"/>
              </a:defRPr>
            </a:lvl3pPr>
            <a:lvl4pPr marL="914400" indent="-457200">
              <a:spcBef>
                <a:spcPts val="0"/>
              </a:spcBef>
              <a:buClr>
                <a:srgbClr val="004481"/>
              </a:buClr>
              <a:buFont typeface="Wingdings" panose="05000000000000000000" pitchFamily="2" charset="2"/>
              <a:buChar char="*"/>
              <a:defRPr sz="1800">
                <a:latin typeface="Franklin Gothic Medium" panose="020B0603020102020204" pitchFamily="34" charset="0"/>
              </a:defRPr>
            </a:lvl4pPr>
          </a:lstStyle>
          <a:p>
            <a:r>
              <a:rPr lang="en-US" dirty="0"/>
              <a:t>Name</a:t>
            </a:r>
          </a:p>
          <a:p>
            <a:pPr lvl="1"/>
            <a:r>
              <a:rPr lang="en-US" dirty="0"/>
              <a:t>Title</a:t>
            </a:r>
          </a:p>
          <a:p>
            <a:pPr lvl="2"/>
            <a:r>
              <a:rPr lang="en-US" dirty="0"/>
              <a:t>Organization</a:t>
            </a:r>
          </a:p>
          <a:p>
            <a:pPr lvl="3"/>
            <a:r>
              <a:rPr lang="en-US" dirty="0"/>
              <a:t>Email</a:t>
            </a:r>
          </a:p>
        </p:txBody>
      </p:sp>
      <p:sp>
        <p:nvSpPr>
          <p:cNvPr id="21" name="Content Placeholder 4">
            <a:extLst>
              <a:ext uri="{FF2B5EF4-FFF2-40B4-BE49-F238E27FC236}">
                <a16:creationId xmlns="" xmlns:a16="http://schemas.microsoft.com/office/drawing/2014/main" id="{63CB117A-26E0-41CD-A484-42ECA807D9B0}"/>
              </a:ext>
            </a:extLst>
          </p:cNvPr>
          <p:cNvSpPr>
            <a:spLocks noGrp="1"/>
          </p:cNvSpPr>
          <p:nvPr>
            <p:ph idx="21" hasCustomPrompt="1"/>
          </p:nvPr>
        </p:nvSpPr>
        <p:spPr>
          <a:xfrm>
            <a:off x="2550683" y="4492177"/>
            <a:ext cx="5755793" cy="1462284"/>
          </a:xfrm>
        </p:spPr>
        <p:txBody>
          <a:bodyPr>
            <a:normAutofit/>
          </a:bodyPr>
          <a:lstStyle>
            <a:lvl1pPr marL="0" indent="0">
              <a:spcBef>
                <a:spcPts val="0"/>
              </a:spcBef>
              <a:buFontTx/>
              <a:buNone/>
              <a:defRPr sz="2800">
                <a:latin typeface="Franklin Gothic Medium" panose="020B0603020102020204" pitchFamily="34" charset="0"/>
              </a:defRPr>
            </a:lvl1pPr>
            <a:lvl2pPr marL="457200" indent="0">
              <a:spcBef>
                <a:spcPts val="0"/>
              </a:spcBef>
              <a:buNone/>
              <a:defRPr lang="en-US" sz="2000" i="1" kern="1200" dirty="0">
                <a:solidFill>
                  <a:srgbClr val="004481"/>
                </a:solidFill>
                <a:latin typeface="Franklin Gothic Medium" panose="020B0603020102020204" pitchFamily="34" charset="0"/>
                <a:ea typeface="+mn-ea"/>
                <a:cs typeface="+mn-cs"/>
              </a:defRPr>
            </a:lvl2pPr>
            <a:lvl3pPr marL="914400" indent="-457200">
              <a:spcBef>
                <a:spcPts val="0"/>
              </a:spcBef>
              <a:buNone/>
              <a:defRPr sz="2000">
                <a:solidFill>
                  <a:schemeClr val="tx1"/>
                </a:solidFill>
                <a:latin typeface="Franklin Gothic Medium" panose="020B0603020102020204" pitchFamily="34" charset="0"/>
              </a:defRPr>
            </a:lvl3pPr>
            <a:lvl4pPr marL="914400" indent="-457200">
              <a:spcBef>
                <a:spcPts val="0"/>
              </a:spcBef>
              <a:buClr>
                <a:srgbClr val="004481"/>
              </a:buClr>
              <a:buFont typeface="Wingdings" panose="05000000000000000000" pitchFamily="2" charset="2"/>
              <a:buChar char="*"/>
              <a:defRPr sz="1800">
                <a:latin typeface="Franklin Gothic Medium" panose="020B0603020102020204" pitchFamily="34" charset="0"/>
              </a:defRPr>
            </a:lvl4pPr>
          </a:lstStyle>
          <a:p>
            <a:r>
              <a:rPr lang="en-US" dirty="0"/>
              <a:t>Name</a:t>
            </a:r>
          </a:p>
          <a:p>
            <a:pPr lvl="1"/>
            <a:r>
              <a:rPr lang="en-US" dirty="0"/>
              <a:t>Title</a:t>
            </a:r>
          </a:p>
          <a:p>
            <a:pPr lvl="2"/>
            <a:r>
              <a:rPr lang="en-US" dirty="0"/>
              <a:t>Organization</a:t>
            </a:r>
          </a:p>
          <a:p>
            <a:pPr lvl="3"/>
            <a:r>
              <a:rPr lang="en-US" dirty="0"/>
              <a:t>Email</a:t>
            </a:r>
          </a:p>
        </p:txBody>
      </p:sp>
      <p:pic>
        <p:nvPicPr>
          <p:cNvPr id="14" name="Content Placeholder 14" descr="3D man with megaphone">
            <a:extLst>
              <a:ext uri="{FF2B5EF4-FFF2-40B4-BE49-F238E27FC236}">
                <a16:creationId xmlns="" xmlns:a16="http://schemas.microsoft.com/office/drawing/2014/main" id="{0FAD3A4E-5070-4085-AFDF-F976EBA4C3EC}"/>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6588607" y="3733800"/>
            <a:ext cx="2555393" cy="2555393"/>
          </a:xfrm>
          <a:prstGeom prst="rect">
            <a:avLst/>
          </a:prstGeom>
        </p:spPr>
      </p:pic>
      <p:pic>
        <p:nvPicPr>
          <p:cNvPr id="15" name="Picture 2">
            <a:extLst>
              <a:ext uri="{FF2B5EF4-FFF2-40B4-BE49-F238E27FC236}">
                <a16:creationId xmlns="" xmlns:a16="http://schemas.microsoft.com/office/drawing/2014/main" id="{AA82CF78-B1A3-46D6-B14F-0810849C3C0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3715418" y="6328785"/>
            <a:ext cx="1847182" cy="273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a:extLst>
              <a:ext uri="{FF2B5EF4-FFF2-40B4-BE49-F238E27FC236}">
                <a16:creationId xmlns="" xmlns:a16="http://schemas.microsoft.com/office/drawing/2014/main" id="{1EB682DB-1E30-4158-9C94-6664A37BB1AA}"/>
              </a:ext>
            </a:extLst>
          </p:cNvPr>
          <p:cNvSpPr txBox="1"/>
          <p:nvPr userDrawn="1"/>
        </p:nvSpPr>
        <p:spPr>
          <a:xfrm>
            <a:off x="6324600" y="6361584"/>
            <a:ext cx="2438400" cy="230832"/>
          </a:xfrm>
          <a:prstGeom prst="rect">
            <a:avLst/>
          </a:prstGeom>
          <a:noFill/>
        </p:spPr>
        <p:txBody>
          <a:bodyPr wrap="square" rtlCol="0">
            <a:spAutoFit/>
          </a:bodyPr>
          <a:lstStyle/>
          <a:p>
            <a:pPr algn="r"/>
            <a:r>
              <a:rPr lang="en-US" sz="900" dirty="0">
                <a:solidFill>
                  <a:srgbClr val="004481"/>
                </a:solidFill>
              </a:rPr>
              <a:t>www.careeronestop.org/competencymodel</a:t>
            </a:r>
          </a:p>
        </p:txBody>
      </p:sp>
    </p:spTree>
    <p:extLst>
      <p:ext uri="{BB962C8B-B14F-4D97-AF65-F5344CB8AC3E}">
        <p14:creationId xmlns:p14="http://schemas.microsoft.com/office/powerpoint/2010/main" val="3786400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bg>
      <p:bgRef idx="1001">
        <a:schemeClr val="bg1"/>
      </p:bgRef>
    </p:bg>
    <p:spTree>
      <p:nvGrpSpPr>
        <p:cNvPr id="1" name=""/>
        <p:cNvGrpSpPr/>
        <p:nvPr/>
      </p:nvGrpSpPr>
      <p:grpSpPr>
        <a:xfrm>
          <a:off x="0" y="0"/>
          <a:ext cx="0" cy="0"/>
          <a:chOff x="0" y="0"/>
          <a:chExt cx="0" cy="0"/>
        </a:xfrm>
      </p:grpSpPr>
      <p:sp>
        <p:nvSpPr>
          <p:cNvPr id="7" name="Speech Bubble: Rectangle 6">
            <a:extLst>
              <a:ext uri="{FF2B5EF4-FFF2-40B4-BE49-F238E27FC236}">
                <a16:creationId xmlns="" xmlns:a16="http://schemas.microsoft.com/office/drawing/2014/main" id="{F445EBD6-6859-4956-B399-2480ACFAA1C3}"/>
              </a:ext>
            </a:extLst>
          </p:cNvPr>
          <p:cNvSpPr/>
          <p:nvPr userDrawn="1"/>
        </p:nvSpPr>
        <p:spPr>
          <a:xfrm>
            <a:off x="1295400" y="1406605"/>
            <a:ext cx="6553200" cy="3276600"/>
          </a:xfrm>
          <a:prstGeom prst="wedgeRectCallout">
            <a:avLst>
              <a:gd name="adj1" fmla="val 242"/>
              <a:gd name="adj2" fmla="val 81234"/>
            </a:avLst>
          </a:prstGeom>
          <a:solidFill>
            <a:schemeClr val="bg1">
              <a:lumMod val="95000"/>
            </a:schemeClr>
          </a:solidFill>
          <a:ln>
            <a:solidFill>
              <a:srgbClr val="0044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4481"/>
              </a:solidFill>
              <a:latin typeface="Franklin Gothic Medium" panose="020B0603020102020204" pitchFamily="34"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7732122-0C72-43A2-878A-3AF5FA33873C}" type="slidenum">
              <a:rPr lang="en-US" smtClean="0"/>
              <a:t>‹#›</a:t>
            </a:fld>
            <a:endParaRPr lang="en-US" dirty="0"/>
          </a:p>
        </p:txBody>
      </p:sp>
      <p:sp>
        <p:nvSpPr>
          <p:cNvPr id="9" name="Subtitle 2">
            <a:extLst>
              <a:ext uri="{FF2B5EF4-FFF2-40B4-BE49-F238E27FC236}">
                <a16:creationId xmlns="" xmlns:a16="http://schemas.microsoft.com/office/drawing/2014/main" id="{BC70B4C2-3FA6-40EF-AFEE-7A8FEBD5A1DC}"/>
              </a:ext>
            </a:extLst>
          </p:cNvPr>
          <p:cNvSpPr>
            <a:spLocks noGrp="1"/>
          </p:cNvSpPr>
          <p:nvPr>
            <p:ph type="subTitle" idx="1" hasCustomPrompt="1"/>
          </p:nvPr>
        </p:nvSpPr>
        <p:spPr>
          <a:xfrm>
            <a:off x="1447800" y="1406605"/>
            <a:ext cx="6324600" cy="3187700"/>
          </a:xfrm>
        </p:spPr>
        <p:txBody>
          <a:bodyPr>
            <a:noAutofit/>
          </a:bodyPr>
          <a:lstStyle>
            <a:lvl1pPr marL="0" indent="0" algn="ctr">
              <a:buNone/>
              <a:tabLst>
                <a:tab pos="5892800" algn="r"/>
              </a:tabLst>
              <a:defRPr sz="2400" i="1">
                <a:solidFill>
                  <a:srgbClr val="004481"/>
                </a:solidFill>
                <a:latin typeface="Franklin Gothic Demi" panose="020B07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“Quote text”</a:t>
            </a:r>
          </a:p>
          <a:p>
            <a:endParaRPr lang="en-US" dirty="0"/>
          </a:p>
          <a:p>
            <a:endParaRPr lang="en-US" dirty="0"/>
          </a:p>
          <a:p>
            <a:endParaRPr lang="en-US" dirty="0"/>
          </a:p>
          <a:p>
            <a:endParaRPr lang="en-US" dirty="0"/>
          </a:p>
          <a:p>
            <a:endParaRPr lang="en-US" dirty="0"/>
          </a:p>
          <a:p>
            <a:r>
              <a:rPr lang="en-US" dirty="0"/>
              <a:t>	~ Attribution</a:t>
            </a:r>
          </a:p>
        </p:txBody>
      </p:sp>
      <p:sp>
        <p:nvSpPr>
          <p:cNvPr id="8" name="Rectangle 7">
            <a:extLst>
              <a:ext uri="{FF2B5EF4-FFF2-40B4-BE49-F238E27FC236}">
                <a16:creationId xmlns="" xmlns:a16="http://schemas.microsoft.com/office/drawing/2014/main" id="{2C156D05-0D42-4363-95D3-8131B7B301C5}"/>
              </a:ext>
            </a:extLst>
          </p:cNvPr>
          <p:cNvSpPr/>
          <p:nvPr userDrawn="1"/>
        </p:nvSpPr>
        <p:spPr>
          <a:xfrm>
            <a:off x="0" y="0"/>
            <a:ext cx="9144000" cy="685800"/>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 xmlns:a16="http://schemas.microsoft.com/office/drawing/2014/main" id="{4D0EC2E8-A4D3-4B3E-B6AA-4EDAE7ADCA20}"/>
              </a:ext>
            </a:extLst>
          </p:cNvPr>
          <p:cNvSpPr/>
          <p:nvPr userDrawn="1"/>
        </p:nvSpPr>
        <p:spPr>
          <a:xfrm>
            <a:off x="0" y="6096000"/>
            <a:ext cx="9144000" cy="762000"/>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3D man with microphone">
            <a:extLst>
              <a:ext uri="{FF2B5EF4-FFF2-40B4-BE49-F238E27FC236}">
                <a16:creationId xmlns="" xmlns:a16="http://schemas.microsoft.com/office/drawing/2014/main" id="{6A1E8FCB-030B-464E-89CA-B4FC69FD0DC0}"/>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444500" y="3429000"/>
            <a:ext cx="2578100" cy="2578100"/>
          </a:xfrm>
          <a:prstGeom prst="rect">
            <a:avLst/>
          </a:prstGeom>
        </p:spPr>
      </p:pic>
    </p:spTree>
    <p:extLst>
      <p:ext uri="{BB962C8B-B14F-4D97-AF65-F5344CB8AC3E}">
        <p14:creationId xmlns:p14="http://schemas.microsoft.com/office/powerpoint/2010/main" val="283462345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9" name="Rectangle 8"/>
          <p:cNvSpPr/>
          <p:nvPr userDrawn="1"/>
        </p:nvSpPr>
        <p:spPr>
          <a:xfrm>
            <a:off x="0" y="6096000"/>
            <a:ext cx="9144000" cy="762000"/>
          </a:xfrm>
          <a:prstGeom prst="rect">
            <a:avLst/>
          </a:prstGeom>
          <a:solidFill>
            <a:srgbClr val="E5EA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1"/>
            <a:ext cx="9144000" cy="1142995"/>
          </a:xfrm>
          <a:prstGeom prst="rect">
            <a:avLst/>
          </a:prstGeom>
          <a:solidFill>
            <a:srgbClr val="0044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450112" y="108134"/>
            <a:ext cx="8229600" cy="884238"/>
          </a:xfrm>
        </p:spPr>
        <p:txBody>
          <a:bodyPr/>
          <a:lstStyle>
            <a:lvl1pPr>
              <a:defRPr>
                <a:solidFill>
                  <a:schemeClr val="bg1"/>
                </a:solidFill>
                <a:latin typeface="Franklin Gothic Demi" panose="020B0703020102020204" pitchFamily="34" charset="0"/>
              </a:defRPr>
            </a:lvl1pPr>
          </a:lstStyle>
          <a:p>
            <a:r>
              <a:rPr lang="en-US" dirty="0"/>
              <a:t>Questions &amp; Answers</a:t>
            </a:r>
          </a:p>
        </p:txBody>
      </p:sp>
      <p:sp>
        <p:nvSpPr>
          <p:cNvPr id="4" name="TextBox 3"/>
          <p:cNvSpPr txBox="1"/>
          <p:nvPr userDrawn="1"/>
        </p:nvSpPr>
        <p:spPr>
          <a:xfrm>
            <a:off x="457200" y="6338500"/>
            <a:ext cx="338554" cy="276999"/>
          </a:xfrm>
          <a:prstGeom prst="rect">
            <a:avLst/>
          </a:prstGeom>
          <a:noFill/>
        </p:spPr>
        <p:txBody>
          <a:bodyPr wrap="none" rtlCol="0">
            <a:spAutoFit/>
          </a:bodyPr>
          <a:lstStyle/>
          <a:p>
            <a:fld id="{021EBD46-C917-4DBE-9D2A-E6F916CAF85A}" type="slidenum">
              <a:rPr lang="en-US" sz="1200" smtClean="0">
                <a:solidFill>
                  <a:srgbClr val="004481"/>
                </a:solidFill>
                <a:latin typeface="Franklin Gothic Medium" panose="020B0603020102020204" pitchFamily="34" charset="0"/>
              </a:rPr>
              <a:t>‹#›</a:t>
            </a:fld>
            <a:endParaRPr lang="en-US" sz="1200" dirty="0">
              <a:solidFill>
                <a:srgbClr val="004481"/>
              </a:solidFill>
              <a:latin typeface="Franklin Gothic Medium" panose="020B0603020102020204" pitchFamily="34" charset="0"/>
            </a:endParaRPr>
          </a:p>
        </p:txBody>
      </p:sp>
      <p:pic>
        <p:nvPicPr>
          <p:cNvPr id="5" name="Picture 4" descr="3D man with letters Q&amp;A">
            <a:extLst>
              <a:ext uri="{FF2B5EF4-FFF2-40B4-BE49-F238E27FC236}">
                <a16:creationId xmlns="" xmlns:a16="http://schemas.microsoft.com/office/drawing/2014/main" id="{F5BD0DC3-FC53-4A0E-98F1-C11C2E77D9B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7000" y="1828800"/>
            <a:ext cx="3581400" cy="3581400"/>
          </a:xfrm>
          <a:prstGeom prst="rect">
            <a:avLst/>
          </a:prstGeom>
        </p:spPr>
      </p:pic>
      <p:pic>
        <p:nvPicPr>
          <p:cNvPr id="10" name="Picture 2">
            <a:extLst>
              <a:ext uri="{FF2B5EF4-FFF2-40B4-BE49-F238E27FC236}">
                <a16:creationId xmlns="" xmlns:a16="http://schemas.microsoft.com/office/drawing/2014/main" id="{B6713FDD-D088-49BB-B776-A7BFC2D758C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3715418" y="6328785"/>
            <a:ext cx="1847182" cy="273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a:extLst>
              <a:ext uri="{FF2B5EF4-FFF2-40B4-BE49-F238E27FC236}">
                <a16:creationId xmlns="" xmlns:a16="http://schemas.microsoft.com/office/drawing/2014/main" id="{B1CEE039-17CA-4D08-8047-C9493DF57A6C}"/>
              </a:ext>
            </a:extLst>
          </p:cNvPr>
          <p:cNvSpPr txBox="1"/>
          <p:nvPr userDrawn="1"/>
        </p:nvSpPr>
        <p:spPr>
          <a:xfrm>
            <a:off x="6324600" y="6361584"/>
            <a:ext cx="2438400" cy="230832"/>
          </a:xfrm>
          <a:prstGeom prst="rect">
            <a:avLst/>
          </a:prstGeom>
          <a:noFill/>
        </p:spPr>
        <p:txBody>
          <a:bodyPr wrap="square" rtlCol="0">
            <a:spAutoFit/>
          </a:bodyPr>
          <a:lstStyle/>
          <a:p>
            <a:pPr algn="r"/>
            <a:r>
              <a:rPr lang="en-US" sz="900" dirty="0">
                <a:solidFill>
                  <a:srgbClr val="004481"/>
                </a:solidFill>
              </a:rPr>
              <a:t>www.careeronestop.org/competencymodel</a:t>
            </a:r>
          </a:p>
        </p:txBody>
      </p:sp>
    </p:spTree>
    <p:extLst>
      <p:ext uri="{BB962C8B-B14F-4D97-AF65-F5344CB8AC3E}">
        <p14:creationId xmlns:p14="http://schemas.microsoft.com/office/powerpoint/2010/main" val="893595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 xmlns:a16="http://schemas.microsoft.com/office/drawing/2014/main" id="{9917451E-C2D0-4BEE-9651-6CCFA856CD06}"/>
              </a:ext>
            </a:extLst>
          </p:cNvPr>
          <p:cNvSpPr txBox="1"/>
          <p:nvPr/>
        </p:nvSpPr>
        <p:spPr>
          <a:xfrm>
            <a:off x="457200" y="6338500"/>
            <a:ext cx="338554" cy="276999"/>
          </a:xfrm>
          <a:prstGeom prst="rect">
            <a:avLst/>
          </a:prstGeom>
          <a:noFill/>
        </p:spPr>
        <p:txBody>
          <a:bodyPr wrap="none" rtlCol="0">
            <a:spAutoFit/>
          </a:bodyPr>
          <a:lstStyle/>
          <a:p>
            <a:fld id="{021EBD46-C917-4DBE-9D2A-E6F916CAF85A}" type="slidenum">
              <a:rPr lang="en-US" sz="1200" smtClean="0">
                <a:solidFill>
                  <a:srgbClr val="004481"/>
                </a:solidFill>
                <a:latin typeface="Franklin Gothic Medium" panose="020B0603020102020204" pitchFamily="34" charset="0"/>
              </a:rPr>
              <a:t>‹#›</a:t>
            </a:fld>
            <a:endParaRPr lang="en-US" sz="1200" dirty="0">
              <a:solidFill>
                <a:srgbClr val="004481"/>
              </a:solidFill>
              <a:latin typeface="Franklin Gothic Medium" panose="020B0603020102020204" pitchFamily="34" charset="0"/>
            </a:endParaRPr>
          </a:p>
        </p:txBody>
      </p:sp>
    </p:spTree>
    <p:extLst>
      <p:ext uri="{BB962C8B-B14F-4D97-AF65-F5344CB8AC3E}">
        <p14:creationId xmlns:p14="http://schemas.microsoft.com/office/powerpoint/2010/main" val="51371168"/>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89" r:id="rId3"/>
    <p:sldLayoutId id="2147483690" r:id="rId4"/>
    <p:sldLayoutId id="2147483674" r:id="rId5"/>
    <p:sldLayoutId id="2147483687" r:id="rId6"/>
    <p:sldLayoutId id="2147483688" r:id="rId7"/>
    <p:sldLayoutId id="2147483691" r:id="rId8"/>
    <p:sldLayoutId id="2147483686" r:id="rId9"/>
    <p:sldLayoutId id="2147483692" r:id="rId10"/>
    <p:sldLayoutId id="2147483685" r:id="rId11"/>
    <p:sldLayoutId id="2147483676" r:id="rId12"/>
    <p:sldLayoutId id="2147483677" r:id="rId13"/>
    <p:sldLayoutId id="2147483693" r:id="rId14"/>
    <p:sldLayoutId id="2147483678" r:id="rId15"/>
    <p:sldLayoutId id="2147483679" r:id="rId16"/>
    <p:sldLayoutId id="2147483680" r:id="rId17"/>
    <p:sldLayoutId id="2147483681" r:id="rId18"/>
  </p:sldLayoutIdLst>
  <p:hf hdr="0" ftr="0" dt="0"/>
  <p:txStyles>
    <p:titleStyle>
      <a:lvl1pPr algn="ctr" defTabSz="914400" rtl="0" eaLnBrk="1" latinLnBrk="0" hangingPunct="1">
        <a:spcBef>
          <a:spcPct val="0"/>
        </a:spcBef>
        <a:buNone/>
        <a:defRPr sz="4400" kern="1200">
          <a:solidFill>
            <a:schemeClr val="tx1"/>
          </a:solidFill>
          <a:latin typeface="Franklin Gothic Demi" panose="020B07030201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hyperlink" Target="https://www.careeronestop.org/CMC/engineering" TargetMode="External"/><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microsoft.com/office/2007/relationships/hdphoto" Target="../media/hdphoto1.wdp"/><Relationship Id="rId5" Type="http://schemas.openxmlformats.org/officeDocument/2006/relationships/image" Target="../media/image32.pn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6.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hyperlink" Target="https://www.careeronestop.org/competencymodel/" TargetMode="External"/><Relationship Id="rId2" Type="http://schemas.openxmlformats.org/officeDocument/2006/relationships/notesSlide" Target="../notesSlides/notesSlide19.xml"/><Relationship Id="rId1" Type="http://schemas.openxmlformats.org/officeDocument/2006/relationships/slideLayout" Target="../slideLayouts/slideLayout16.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8" Type="http://schemas.openxmlformats.org/officeDocument/2006/relationships/image" Target="../media/image38.jpeg"/><Relationship Id="rId13" Type="http://schemas.openxmlformats.org/officeDocument/2006/relationships/image" Target="../media/image43.jpeg"/><Relationship Id="rId18" Type="http://schemas.openxmlformats.org/officeDocument/2006/relationships/image" Target="../media/image48.jpeg"/><Relationship Id="rId3" Type="http://schemas.openxmlformats.org/officeDocument/2006/relationships/image" Target="../media/image34.jpeg"/><Relationship Id="rId7" Type="http://schemas.openxmlformats.org/officeDocument/2006/relationships/image" Target="../media/image37.jpeg"/><Relationship Id="rId12" Type="http://schemas.openxmlformats.org/officeDocument/2006/relationships/image" Target="../media/image42.jpeg"/><Relationship Id="rId17" Type="http://schemas.openxmlformats.org/officeDocument/2006/relationships/image" Target="../media/image47.jpeg"/><Relationship Id="rId2" Type="http://schemas.openxmlformats.org/officeDocument/2006/relationships/notesSlide" Target="../notesSlides/notesSlide20.xml"/><Relationship Id="rId16" Type="http://schemas.openxmlformats.org/officeDocument/2006/relationships/image" Target="../media/image46.png"/><Relationship Id="rId20" Type="http://schemas.openxmlformats.org/officeDocument/2006/relationships/image" Target="../media/image50.jpeg"/><Relationship Id="rId1" Type="http://schemas.openxmlformats.org/officeDocument/2006/relationships/slideLayout" Target="../slideLayouts/slideLayout16.xml"/><Relationship Id="rId6" Type="http://schemas.openxmlformats.org/officeDocument/2006/relationships/hyperlink" Target="http://www.aiaa.org/default.aspx" TargetMode="External"/><Relationship Id="rId11" Type="http://schemas.openxmlformats.org/officeDocument/2006/relationships/image" Target="../media/image41.png"/><Relationship Id="rId5" Type="http://schemas.openxmlformats.org/officeDocument/2006/relationships/image" Target="../media/image36.gif"/><Relationship Id="rId15" Type="http://schemas.openxmlformats.org/officeDocument/2006/relationships/image" Target="../media/image45.jpeg"/><Relationship Id="rId10" Type="http://schemas.openxmlformats.org/officeDocument/2006/relationships/image" Target="../media/image40.png"/><Relationship Id="rId19" Type="http://schemas.openxmlformats.org/officeDocument/2006/relationships/image" Target="../media/image49.jpeg"/><Relationship Id="rId4" Type="http://schemas.openxmlformats.org/officeDocument/2006/relationships/image" Target="../media/image35.jpeg"/><Relationship Id="rId9" Type="http://schemas.openxmlformats.org/officeDocument/2006/relationships/image" Target="../media/image39.png"/><Relationship Id="rId14" Type="http://schemas.openxmlformats.org/officeDocument/2006/relationships/image" Target="../media/image44.jpeg"/></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6.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1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16.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16.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1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hyperlink" Target="https://www.careeronestop.org/CMC/engineering" TargetMode="External"/><Relationship Id="rId2" Type="http://schemas.openxmlformats.org/officeDocument/2006/relationships/notesSlide" Target="../notesSlides/notesSlide34.xml"/><Relationship Id="rId1" Type="http://schemas.openxmlformats.org/officeDocument/2006/relationships/slideLayout" Target="../slideLayouts/slideLayout16.xml"/><Relationship Id="rId6" Type="http://schemas.microsoft.com/office/2007/relationships/hdphoto" Target="../media/hdphoto1.wdp"/><Relationship Id="rId5" Type="http://schemas.openxmlformats.org/officeDocument/2006/relationships/image" Target="../media/image32.png"/><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52400"/>
            <a:ext cx="8229600" cy="884238"/>
          </a:xfrm>
        </p:spPr>
        <p:txBody>
          <a:bodyPr>
            <a:noAutofit/>
          </a:bodyPr>
          <a:lstStyle/>
          <a:p>
            <a:pPr algn="l"/>
            <a:r>
              <a:rPr lang="en-US" sz="2800" dirty="0" smtClean="0">
                <a:solidFill>
                  <a:srgbClr val="FF0000"/>
                </a:solidFill>
              </a:rPr>
              <a:t>For Presenters: </a:t>
            </a:r>
            <a:r>
              <a:rPr lang="en-US" sz="2800" dirty="0"/>
              <a:t/>
            </a:r>
            <a:br>
              <a:rPr lang="en-US" sz="2800" dirty="0"/>
            </a:br>
            <a:r>
              <a:rPr lang="en-US" sz="2800" b="1" dirty="0">
                <a:solidFill>
                  <a:schemeClr val="bg1">
                    <a:lumMod val="50000"/>
                  </a:schemeClr>
                </a:solidFill>
              </a:rPr>
              <a:t>Presentation Overview and Goals</a:t>
            </a:r>
          </a:p>
        </p:txBody>
      </p:sp>
      <p:sp>
        <p:nvSpPr>
          <p:cNvPr id="3" name="Content Placeholder 2"/>
          <p:cNvSpPr>
            <a:spLocks noGrp="1"/>
          </p:cNvSpPr>
          <p:nvPr>
            <p:ph idx="4294967295"/>
          </p:nvPr>
        </p:nvSpPr>
        <p:spPr>
          <a:xfrm>
            <a:off x="457200" y="1066800"/>
            <a:ext cx="8229600" cy="2011680"/>
          </a:xfrm>
        </p:spPr>
        <p:txBody>
          <a:bodyPr>
            <a:noAutofit/>
          </a:bodyPr>
          <a:lstStyle/>
          <a:p>
            <a:pPr marL="0" indent="0">
              <a:buNone/>
            </a:pPr>
            <a:r>
              <a:rPr lang="en-US" sz="1600" dirty="0"/>
              <a:t>The following presentation provides sample slides and talking points for individuals to use as a guide when presenting the Engineering Competency Model </a:t>
            </a:r>
            <a:r>
              <a:rPr lang="en-US" sz="1600" dirty="0" smtClean="0"/>
              <a:t>to </a:t>
            </a:r>
            <a:r>
              <a:rPr lang="en-US" sz="1600" dirty="0"/>
              <a:t>a variety of audiences. </a:t>
            </a:r>
            <a:r>
              <a:rPr lang="en-US" sz="1600" b="1" dirty="0"/>
              <a:t>This slide deck and corresponding talking points are comprehensive and should be used as a guide. Presenters should tailor the presentation to meet time restrictions and the needs of their specific audiences</a:t>
            </a:r>
            <a:r>
              <a:rPr lang="en-US" sz="1600" dirty="0"/>
              <a:t>. The talking points included throughout are intended to provide the speaker with multiple options/suggestions for how to communicate the information presented according to their preferences, goals, and intended audience.</a:t>
            </a:r>
          </a:p>
        </p:txBody>
      </p:sp>
      <p:sp>
        <p:nvSpPr>
          <p:cNvPr id="7" name="Rectangle 6"/>
          <p:cNvSpPr/>
          <p:nvPr/>
        </p:nvSpPr>
        <p:spPr>
          <a:xfrm>
            <a:off x="545592" y="3139440"/>
            <a:ext cx="3657600" cy="3108960"/>
          </a:xfrm>
          <a:prstGeom prst="rect">
            <a:avLst/>
          </a:prstGeom>
        </p:spPr>
        <p:txBody>
          <a:bodyPr wrap="square">
            <a:spAutoFit/>
          </a:bodyPr>
          <a:lstStyle/>
          <a:p>
            <a:r>
              <a:rPr lang="en-US" sz="1400" b="1" i="1" dirty="0">
                <a:solidFill>
                  <a:schemeClr val="accent2"/>
                </a:solidFill>
              </a:rPr>
              <a:t>Objectives</a:t>
            </a:r>
            <a:endParaRPr lang="en-US" sz="1400" dirty="0">
              <a:solidFill>
                <a:schemeClr val="accent2"/>
              </a:solidFill>
            </a:endParaRPr>
          </a:p>
          <a:p>
            <a:pPr marL="171450" indent="-171450">
              <a:buFont typeface="Arial" panose="020B0604020202020204" pitchFamily="34" charset="0"/>
              <a:buChar char="•"/>
            </a:pPr>
            <a:r>
              <a:rPr lang="en-US" sz="1400" dirty="0"/>
              <a:t>Build awareness for the work that engineers do and their impact on society.</a:t>
            </a:r>
          </a:p>
          <a:p>
            <a:pPr marL="171450" lvl="0" indent="-171450">
              <a:buFont typeface="Arial" panose="020B0604020202020204" pitchFamily="34" charset="0"/>
              <a:buChar char="•"/>
            </a:pPr>
            <a:r>
              <a:rPr lang="en-US" sz="1400" dirty="0"/>
              <a:t>Encourage current and prospective engineering students to build the industry’s pipeline of qualitied professionals.</a:t>
            </a:r>
          </a:p>
          <a:p>
            <a:pPr marL="171450" lvl="0" indent="-171450">
              <a:buFont typeface="Arial" panose="020B0604020202020204" pitchFamily="34" charset="0"/>
              <a:buChar char="•"/>
            </a:pPr>
            <a:r>
              <a:rPr lang="en-US" sz="1400" dirty="0"/>
              <a:t>Communicate the essential skills/abilities for engineers to possess to succeed and advance in the profession. </a:t>
            </a:r>
          </a:p>
          <a:p>
            <a:pPr marL="171450" lvl="0" indent="-171450">
              <a:buFont typeface="Arial" panose="020B0604020202020204" pitchFamily="34" charset="0"/>
              <a:buChar char="•"/>
            </a:pPr>
            <a:r>
              <a:rPr lang="en-US" sz="1400" dirty="0"/>
              <a:t>Promote additional ways educators, associations and other influential audiences can share/promote or build on the Engineering Competency Model.</a:t>
            </a:r>
          </a:p>
          <a:p>
            <a:endParaRPr lang="en-US" sz="1400" dirty="0"/>
          </a:p>
        </p:txBody>
      </p:sp>
      <p:sp>
        <p:nvSpPr>
          <p:cNvPr id="8" name="Rectangle 7"/>
          <p:cNvSpPr/>
          <p:nvPr/>
        </p:nvSpPr>
        <p:spPr>
          <a:xfrm>
            <a:off x="4778830" y="3139440"/>
            <a:ext cx="3657600" cy="3108960"/>
          </a:xfrm>
          <a:prstGeom prst="rect">
            <a:avLst/>
          </a:prstGeom>
        </p:spPr>
        <p:txBody>
          <a:bodyPr wrap="square">
            <a:spAutoFit/>
          </a:bodyPr>
          <a:lstStyle/>
          <a:p>
            <a:r>
              <a:rPr lang="en-US" sz="1400" b="1" i="1" dirty="0">
                <a:solidFill>
                  <a:schemeClr val="accent2"/>
                </a:solidFill>
              </a:rPr>
              <a:t>Target Audiences</a:t>
            </a:r>
            <a:endParaRPr lang="en-US" sz="1400" dirty="0">
              <a:solidFill>
                <a:schemeClr val="accent2"/>
              </a:solidFill>
            </a:endParaRPr>
          </a:p>
          <a:p>
            <a:pPr marL="171450" indent="-171450">
              <a:buFont typeface="Arial" panose="020B0604020202020204" pitchFamily="34" charset="0"/>
              <a:buChar char="•"/>
            </a:pPr>
            <a:r>
              <a:rPr lang="en-US" sz="1400" dirty="0"/>
              <a:t>Introductory Presentation:</a:t>
            </a:r>
          </a:p>
          <a:p>
            <a:pPr marL="628650" lvl="1" indent="-171450">
              <a:buFont typeface="Arial" panose="020B0604020202020204" pitchFamily="34" charset="0"/>
              <a:buChar char="•"/>
            </a:pPr>
            <a:r>
              <a:rPr lang="en-US" sz="1400" dirty="0"/>
              <a:t>Current and prospective engineering students</a:t>
            </a:r>
          </a:p>
          <a:p>
            <a:pPr marL="628650" lvl="1" indent="-171450">
              <a:buFont typeface="Arial" panose="020B0604020202020204" pitchFamily="34" charset="0"/>
              <a:buChar char="•"/>
            </a:pPr>
            <a:r>
              <a:rPr lang="en-US" sz="1400" dirty="0"/>
              <a:t>General audiences </a:t>
            </a:r>
          </a:p>
          <a:p>
            <a:pPr marL="171450" indent="-171450">
              <a:buFont typeface="Arial" panose="020B0604020202020204" pitchFamily="34" charset="0"/>
              <a:buChar char="•"/>
            </a:pPr>
            <a:r>
              <a:rPr lang="en-US" sz="1400" dirty="0"/>
              <a:t>Advanced Presentation: </a:t>
            </a:r>
          </a:p>
          <a:p>
            <a:pPr marL="628650" lvl="1" indent="-171450">
              <a:buFont typeface="Arial" panose="020B0604020202020204" pitchFamily="34" charset="0"/>
              <a:buChar char="•"/>
            </a:pPr>
            <a:r>
              <a:rPr lang="en-US" sz="1400" dirty="0"/>
              <a:t>High school teachers and guidance counselors</a:t>
            </a:r>
          </a:p>
          <a:p>
            <a:pPr marL="628650" lvl="1" indent="-171450">
              <a:buFont typeface="Arial" panose="020B0604020202020204" pitchFamily="34" charset="0"/>
              <a:buChar char="•"/>
            </a:pPr>
            <a:r>
              <a:rPr lang="en-US" sz="1400" dirty="0"/>
              <a:t>Engineering professors and faculty </a:t>
            </a:r>
          </a:p>
          <a:p>
            <a:pPr marL="628650" lvl="1" indent="-171450">
              <a:buFont typeface="Arial" panose="020B0604020202020204" pitchFamily="34" charset="0"/>
              <a:buChar char="•"/>
            </a:pPr>
            <a:r>
              <a:rPr lang="en-US" sz="1400" dirty="0"/>
              <a:t>Engineering mentors, advocates, and champions</a:t>
            </a:r>
          </a:p>
          <a:p>
            <a:pPr marL="628650" lvl="1" indent="-171450">
              <a:buFont typeface="Arial" panose="020B0604020202020204" pitchFamily="34" charset="0"/>
              <a:buChar char="•"/>
            </a:pPr>
            <a:r>
              <a:rPr lang="en-US" sz="1400" dirty="0"/>
              <a:t>Engineering association staff/members</a:t>
            </a:r>
          </a:p>
          <a:p>
            <a:pPr marL="628650" lvl="1" indent="-171450">
              <a:buFont typeface="Arial" panose="020B0604020202020204" pitchFamily="34" charset="0"/>
              <a:buChar char="•"/>
            </a:pPr>
            <a:r>
              <a:rPr lang="en-US" sz="1400" dirty="0"/>
              <a:t>Other advanced audiences </a:t>
            </a:r>
          </a:p>
        </p:txBody>
      </p:sp>
      <p:cxnSp>
        <p:nvCxnSpPr>
          <p:cNvPr id="10" name="Straight Connector 9"/>
          <p:cNvCxnSpPr/>
          <p:nvPr/>
        </p:nvCxnSpPr>
        <p:spPr>
          <a:xfrm>
            <a:off x="4495800" y="3182113"/>
            <a:ext cx="0" cy="2987587"/>
          </a:xfrm>
          <a:prstGeom prst="line">
            <a:avLst/>
          </a:prstGeom>
          <a:ln w="19050">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3400" y="1045030"/>
            <a:ext cx="8077200" cy="0"/>
          </a:xfrm>
          <a:prstGeom prst="line">
            <a:avLst/>
          </a:prstGeom>
          <a:ln w="28575">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5359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457200" y="195942"/>
            <a:ext cx="8229600" cy="88696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chemeClr val="bg1">
                    <a:lumMod val="50000"/>
                  </a:schemeClr>
                </a:solidFill>
              </a:rPr>
              <a:t>Core Competencies: Tiers 1 and 2 </a:t>
            </a:r>
          </a:p>
        </p:txBody>
      </p:sp>
      <p:cxnSp>
        <p:nvCxnSpPr>
          <p:cNvPr id="14" name="Straight Connector 13"/>
          <p:cNvCxnSpPr/>
          <p:nvPr/>
        </p:nvCxnSpPr>
        <p:spPr>
          <a:xfrm>
            <a:off x="533400" y="1066799"/>
            <a:ext cx="8077200" cy="0"/>
          </a:xfrm>
          <a:prstGeom prst="line">
            <a:avLst/>
          </a:prstGeom>
          <a:ln w="28575">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908007" y="3791786"/>
            <a:ext cx="7299959" cy="2478406"/>
            <a:chOff x="648175" y="3886200"/>
            <a:chExt cx="7393285" cy="2524302"/>
          </a:xfrm>
        </p:grpSpPr>
        <p:pic>
          <p:nvPicPr>
            <p:cNvPr id="6" name="Picture 5"/>
            <p:cNvPicPr>
              <a:picLocks noChangeAspect="1"/>
            </p:cNvPicPr>
            <p:nvPr/>
          </p:nvPicPr>
          <p:blipFill rotWithShape="1">
            <a:blip r:embed="rId3" cstate="print">
              <a:duotone>
                <a:prstClr val="black"/>
                <a:schemeClr val="accent2">
                  <a:lumMod val="60000"/>
                  <a:lumOff val="40000"/>
                  <a:tint val="45000"/>
                  <a:satMod val="400000"/>
                </a:schemeClr>
              </a:duotone>
              <a:extLst>
                <a:ext uri="{28A0092B-C50C-407E-A947-70E740481C1C}">
                  <a14:useLocalDpi xmlns:a14="http://schemas.microsoft.com/office/drawing/2010/main" val="0"/>
                </a:ext>
              </a:extLst>
            </a:blip>
            <a:srcRect l="7061" t="71451" r="3322" b="3085"/>
            <a:stretch/>
          </p:blipFill>
          <p:spPr>
            <a:xfrm>
              <a:off x="1900404" y="3886200"/>
              <a:ext cx="5243826" cy="838200"/>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32663" b="29102"/>
            <a:stretch/>
          </p:blipFill>
          <p:spPr>
            <a:xfrm>
              <a:off x="1750650" y="5051888"/>
              <a:ext cx="5562600" cy="1196512"/>
            </a:xfrm>
            <a:prstGeom prst="rect">
              <a:avLst/>
            </a:prstGeom>
          </p:spPr>
        </p:pic>
        <p:sp>
          <p:nvSpPr>
            <p:cNvPr id="20" name="Title 1"/>
            <p:cNvSpPr txBox="1">
              <a:spLocks/>
            </p:cNvSpPr>
            <p:nvPr/>
          </p:nvSpPr>
          <p:spPr>
            <a:xfrm>
              <a:off x="881899" y="3886200"/>
              <a:ext cx="1203917"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chemeClr val="accent2"/>
                  </a:solidFill>
                </a:rPr>
                <a:t>Tier 2</a:t>
              </a:r>
            </a:p>
          </p:txBody>
        </p:sp>
        <p:sp>
          <p:nvSpPr>
            <p:cNvPr id="29" name="TextBox 28"/>
            <p:cNvSpPr txBox="1"/>
            <p:nvPr/>
          </p:nvSpPr>
          <p:spPr>
            <a:xfrm>
              <a:off x="6374498" y="5139154"/>
              <a:ext cx="1169457" cy="347246"/>
            </a:xfrm>
            <a:prstGeom prst="rect">
              <a:avLst/>
            </a:prstGeom>
            <a:noFill/>
            <a:ln w="28575">
              <a:solidFill>
                <a:schemeClr val="accent2"/>
              </a:solidFill>
            </a:ln>
          </p:spPr>
          <p:txBody>
            <a:bodyPr wrap="square" rtlCol="0" anchor="ctr">
              <a:spAutoFit/>
            </a:bodyPr>
            <a:lstStyle/>
            <a:p>
              <a:r>
                <a:rPr lang="en-US" sz="1600" dirty="0"/>
                <a:t>Reading</a:t>
              </a:r>
            </a:p>
          </p:txBody>
        </p:sp>
        <p:sp>
          <p:nvSpPr>
            <p:cNvPr id="30" name="TextBox 29"/>
            <p:cNvSpPr txBox="1"/>
            <p:nvPr/>
          </p:nvSpPr>
          <p:spPr>
            <a:xfrm>
              <a:off x="6374498" y="4800600"/>
              <a:ext cx="909771" cy="338554"/>
            </a:xfrm>
            <a:prstGeom prst="rect">
              <a:avLst/>
            </a:prstGeom>
            <a:noFill/>
            <a:ln w="28575">
              <a:solidFill>
                <a:schemeClr val="accent2"/>
              </a:solidFill>
            </a:ln>
          </p:spPr>
          <p:txBody>
            <a:bodyPr wrap="square" rtlCol="0" anchor="ctr">
              <a:spAutoFit/>
            </a:bodyPr>
            <a:lstStyle/>
            <a:p>
              <a:r>
                <a:rPr lang="en-US" sz="1600" dirty="0"/>
                <a:t>Writing</a:t>
              </a:r>
            </a:p>
          </p:txBody>
        </p:sp>
        <p:sp>
          <p:nvSpPr>
            <p:cNvPr id="31" name="TextBox 30"/>
            <p:cNvSpPr txBox="1"/>
            <p:nvPr/>
          </p:nvSpPr>
          <p:spPr>
            <a:xfrm>
              <a:off x="1221364" y="4800600"/>
              <a:ext cx="1371600" cy="338554"/>
            </a:xfrm>
            <a:prstGeom prst="rect">
              <a:avLst/>
            </a:prstGeom>
            <a:noFill/>
            <a:ln w="28575">
              <a:solidFill>
                <a:schemeClr val="accent2"/>
              </a:solidFill>
            </a:ln>
          </p:spPr>
          <p:txBody>
            <a:bodyPr wrap="square" rtlCol="0" anchor="ctr">
              <a:spAutoFit/>
            </a:bodyPr>
            <a:lstStyle/>
            <a:p>
              <a:pPr algn="r"/>
              <a:r>
                <a:rPr lang="en-US" sz="1600" dirty="0" smtClean="0"/>
                <a:t>Mathematics</a:t>
              </a:r>
              <a:endParaRPr lang="en-US" sz="1600" dirty="0"/>
            </a:p>
          </p:txBody>
        </p:sp>
        <p:sp>
          <p:nvSpPr>
            <p:cNvPr id="32" name="TextBox 31"/>
            <p:cNvSpPr txBox="1"/>
            <p:nvPr/>
          </p:nvSpPr>
          <p:spPr>
            <a:xfrm>
              <a:off x="6374498" y="5825727"/>
              <a:ext cx="1666962" cy="584775"/>
            </a:xfrm>
            <a:prstGeom prst="rect">
              <a:avLst/>
            </a:prstGeom>
            <a:noFill/>
            <a:ln w="28575">
              <a:solidFill>
                <a:schemeClr val="accent2"/>
              </a:solidFill>
            </a:ln>
          </p:spPr>
          <p:txBody>
            <a:bodyPr wrap="square" rtlCol="0" anchor="ctr">
              <a:spAutoFit/>
            </a:bodyPr>
            <a:lstStyle/>
            <a:p>
              <a:r>
                <a:rPr lang="en-US" sz="1600" dirty="0"/>
                <a:t>Science &amp; Technology</a:t>
              </a:r>
            </a:p>
          </p:txBody>
        </p:sp>
        <p:sp>
          <p:nvSpPr>
            <p:cNvPr id="33" name="TextBox 32"/>
            <p:cNvSpPr txBox="1"/>
            <p:nvPr/>
          </p:nvSpPr>
          <p:spPr>
            <a:xfrm>
              <a:off x="648175" y="5476135"/>
              <a:ext cx="1944789" cy="595604"/>
            </a:xfrm>
            <a:prstGeom prst="rect">
              <a:avLst/>
            </a:prstGeom>
            <a:noFill/>
            <a:ln w="28575">
              <a:solidFill>
                <a:schemeClr val="accent2"/>
              </a:solidFill>
            </a:ln>
          </p:spPr>
          <p:txBody>
            <a:bodyPr wrap="square" rtlCol="0" anchor="ctr">
              <a:spAutoFit/>
            </a:bodyPr>
            <a:lstStyle/>
            <a:p>
              <a:pPr algn="r"/>
              <a:r>
                <a:rPr lang="en-US" sz="1600" dirty="0"/>
                <a:t>Critical </a:t>
              </a:r>
              <a:r>
                <a:rPr lang="en-US" sz="1600" dirty="0" smtClean="0"/>
                <a:t>&amp; Analytical </a:t>
              </a:r>
              <a:r>
                <a:rPr lang="en-US" sz="1600" dirty="0"/>
                <a:t>Thinking</a:t>
              </a:r>
            </a:p>
          </p:txBody>
        </p:sp>
        <p:sp>
          <p:nvSpPr>
            <p:cNvPr id="34" name="TextBox 33"/>
            <p:cNvSpPr txBox="1"/>
            <p:nvPr/>
          </p:nvSpPr>
          <p:spPr>
            <a:xfrm>
              <a:off x="6374498" y="5486400"/>
              <a:ext cx="1666962" cy="338554"/>
            </a:xfrm>
            <a:prstGeom prst="rect">
              <a:avLst/>
            </a:prstGeom>
            <a:noFill/>
            <a:ln w="28575">
              <a:solidFill>
                <a:schemeClr val="accent2"/>
              </a:solidFill>
            </a:ln>
          </p:spPr>
          <p:txBody>
            <a:bodyPr wrap="square" rtlCol="0" anchor="ctr">
              <a:spAutoFit/>
            </a:bodyPr>
            <a:lstStyle/>
            <a:p>
              <a:r>
                <a:rPr lang="en-US" sz="1600" dirty="0"/>
                <a:t>Communication</a:t>
              </a:r>
            </a:p>
          </p:txBody>
        </p:sp>
        <p:sp>
          <p:nvSpPr>
            <p:cNvPr id="35" name="TextBox 34"/>
            <p:cNvSpPr txBox="1"/>
            <p:nvPr/>
          </p:nvSpPr>
          <p:spPr>
            <a:xfrm>
              <a:off x="947045" y="5139154"/>
              <a:ext cx="1645920" cy="338554"/>
            </a:xfrm>
            <a:prstGeom prst="rect">
              <a:avLst/>
            </a:prstGeom>
            <a:noFill/>
            <a:ln w="28575">
              <a:solidFill>
                <a:schemeClr val="accent2"/>
              </a:solidFill>
            </a:ln>
          </p:spPr>
          <p:txBody>
            <a:bodyPr wrap="square" rtlCol="0" anchor="ctr">
              <a:spAutoFit/>
            </a:bodyPr>
            <a:lstStyle/>
            <a:p>
              <a:pPr algn="r"/>
              <a:r>
                <a:rPr lang="en-US" sz="1600" dirty="0"/>
                <a:t>Computer Skills</a:t>
              </a:r>
            </a:p>
          </p:txBody>
        </p:sp>
      </p:grpSp>
      <p:grpSp>
        <p:nvGrpSpPr>
          <p:cNvPr id="40" name="Group 39"/>
          <p:cNvGrpSpPr/>
          <p:nvPr/>
        </p:nvGrpSpPr>
        <p:grpSpPr>
          <a:xfrm>
            <a:off x="1128202" y="1066800"/>
            <a:ext cx="6981178" cy="2743200"/>
            <a:chOff x="702044" y="1066800"/>
            <a:chExt cx="6869820" cy="2775560"/>
          </a:xfrm>
        </p:grpSpPr>
        <p:pic>
          <p:nvPicPr>
            <p:cNvPr id="10" name="Picture 9"/>
            <p:cNvPicPr>
              <a:picLocks noChangeAspect="1"/>
            </p:cNvPicPr>
            <p:nvPr/>
          </p:nvPicPr>
          <p:blipFill rotWithShape="1">
            <a:blip r:embed="rId5" cstate="print">
              <a:duotone>
                <a:prstClr val="black"/>
                <a:schemeClr val="accent1">
                  <a:tint val="45000"/>
                  <a:satMod val="400000"/>
                </a:schemeClr>
              </a:duotone>
              <a:extLst>
                <a:ext uri="{28A0092B-C50C-407E-A947-70E740481C1C}">
                  <a14:useLocalDpi xmlns:a14="http://schemas.microsoft.com/office/drawing/2010/main" val="0"/>
                </a:ext>
              </a:extLst>
            </a:blip>
            <a:srcRect l="6944" t="70839" r="3842" b="3287"/>
            <a:stretch/>
          </p:blipFill>
          <p:spPr>
            <a:xfrm>
              <a:off x="1689378" y="1066800"/>
              <a:ext cx="5103504" cy="832668"/>
            </a:xfrm>
            <a:prstGeom prst="rect">
              <a:avLst/>
            </a:prstGeom>
          </p:spPr>
        </p:pic>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t="29835" b="28843"/>
            <a:stretch/>
          </p:blipFill>
          <p:spPr>
            <a:xfrm>
              <a:off x="1932158" y="2645848"/>
              <a:ext cx="5147150" cy="1196512"/>
            </a:xfrm>
            <a:prstGeom prst="rect">
              <a:avLst/>
            </a:prstGeom>
          </p:spPr>
        </p:pic>
        <p:sp>
          <p:nvSpPr>
            <p:cNvPr id="19" name="Title 1"/>
            <p:cNvSpPr txBox="1">
              <a:spLocks/>
            </p:cNvSpPr>
            <p:nvPr/>
          </p:nvSpPr>
          <p:spPr>
            <a:xfrm>
              <a:off x="702044" y="1066800"/>
              <a:ext cx="1169758" cy="83266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chemeClr val="accent1"/>
                  </a:solidFill>
                </a:rPr>
                <a:t>Tier 1</a:t>
              </a:r>
            </a:p>
          </p:txBody>
        </p:sp>
        <p:sp>
          <p:nvSpPr>
            <p:cNvPr id="22" name="TextBox 21"/>
            <p:cNvSpPr txBox="1"/>
            <p:nvPr/>
          </p:nvSpPr>
          <p:spPr>
            <a:xfrm>
              <a:off x="6001110" y="1986833"/>
              <a:ext cx="1570754" cy="584775"/>
            </a:xfrm>
            <a:prstGeom prst="rect">
              <a:avLst/>
            </a:prstGeom>
            <a:noFill/>
            <a:ln w="28575">
              <a:solidFill>
                <a:schemeClr val="accent1"/>
              </a:solidFill>
            </a:ln>
          </p:spPr>
          <p:txBody>
            <a:bodyPr wrap="square" rtlCol="0" anchor="ctr">
              <a:spAutoFit/>
            </a:bodyPr>
            <a:lstStyle/>
            <a:p>
              <a:pPr algn="ctr"/>
              <a:r>
                <a:rPr lang="en-US" sz="1600" dirty="0"/>
                <a:t>Interpersonal Skills</a:t>
              </a:r>
            </a:p>
          </p:txBody>
        </p:sp>
        <p:sp>
          <p:nvSpPr>
            <p:cNvPr id="23" name="TextBox 22"/>
            <p:cNvSpPr txBox="1"/>
            <p:nvPr/>
          </p:nvSpPr>
          <p:spPr>
            <a:xfrm>
              <a:off x="6568354" y="2569612"/>
              <a:ext cx="1003510" cy="342548"/>
            </a:xfrm>
            <a:prstGeom prst="rect">
              <a:avLst/>
            </a:prstGeom>
            <a:noFill/>
            <a:ln w="28575">
              <a:solidFill>
                <a:schemeClr val="accent1"/>
              </a:solidFill>
            </a:ln>
          </p:spPr>
          <p:txBody>
            <a:bodyPr wrap="square" rtlCol="0" anchor="ctr">
              <a:spAutoFit/>
            </a:bodyPr>
            <a:lstStyle/>
            <a:p>
              <a:pPr algn="ctr"/>
              <a:r>
                <a:rPr lang="en-US" sz="1600" dirty="0"/>
                <a:t>Integrity</a:t>
              </a:r>
            </a:p>
          </p:txBody>
        </p:sp>
        <p:sp>
          <p:nvSpPr>
            <p:cNvPr id="24" name="TextBox 23"/>
            <p:cNvSpPr txBox="1"/>
            <p:nvPr/>
          </p:nvSpPr>
          <p:spPr>
            <a:xfrm>
              <a:off x="1073569" y="2567120"/>
              <a:ext cx="1066800" cy="342548"/>
            </a:xfrm>
            <a:prstGeom prst="rect">
              <a:avLst/>
            </a:prstGeom>
            <a:noFill/>
            <a:ln w="28575">
              <a:solidFill>
                <a:schemeClr val="accent1"/>
              </a:solidFill>
            </a:ln>
          </p:spPr>
          <p:txBody>
            <a:bodyPr wrap="square" rtlCol="0" anchor="ctr">
              <a:spAutoFit/>
            </a:bodyPr>
            <a:lstStyle/>
            <a:p>
              <a:r>
                <a:rPr lang="en-US" sz="1600" dirty="0" smtClean="0"/>
                <a:t> Initiative</a:t>
              </a:r>
              <a:endParaRPr lang="en-US" sz="1600" dirty="0"/>
            </a:p>
          </p:txBody>
        </p:sp>
        <p:sp>
          <p:nvSpPr>
            <p:cNvPr id="25" name="TextBox 24"/>
            <p:cNvSpPr txBox="1"/>
            <p:nvPr/>
          </p:nvSpPr>
          <p:spPr>
            <a:xfrm>
              <a:off x="1073569" y="2904392"/>
              <a:ext cx="1709647" cy="342548"/>
            </a:xfrm>
            <a:prstGeom prst="rect">
              <a:avLst/>
            </a:prstGeom>
            <a:noFill/>
            <a:ln w="28575">
              <a:solidFill>
                <a:schemeClr val="accent1"/>
              </a:solidFill>
            </a:ln>
          </p:spPr>
          <p:txBody>
            <a:bodyPr wrap="square" rtlCol="0" anchor="ctr">
              <a:spAutoFit/>
            </a:bodyPr>
            <a:lstStyle/>
            <a:p>
              <a:r>
                <a:rPr lang="en-US" sz="1600" dirty="0"/>
                <a:t> </a:t>
              </a:r>
              <a:r>
                <a:rPr lang="en-US" sz="1600" dirty="0" smtClean="0"/>
                <a:t>Professionalism</a:t>
              </a:r>
              <a:endParaRPr lang="en-US" sz="1600" dirty="0"/>
            </a:p>
          </p:txBody>
        </p:sp>
        <p:sp>
          <p:nvSpPr>
            <p:cNvPr id="26" name="TextBox 25"/>
            <p:cNvSpPr txBox="1"/>
            <p:nvPr/>
          </p:nvSpPr>
          <p:spPr>
            <a:xfrm>
              <a:off x="1073214" y="1986833"/>
              <a:ext cx="1493293" cy="584775"/>
            </a:xfrm>
            <a:prstGeom prst="rect">
              <a:avLst/>
            </a:prstGeom>
            <a:noFill/>
            <a:ln w="28575">
              <a:solidFill>
                <a:schemeClr val="accent1"/>
              </a:solidFill>
            </a:ln>
          </p:spPr>
          <p:txBody>
            <a:bodyPr wrap="square" rtlCol="0" anchor="ctr">
              <a:spAutoFit/>
            </a:bodyPr>
            <a:lstStyle/>
            <a:p>
              <a:pPr algn="ctr"/>
              <a:r>
                <a:rPr lang="en-US" sz="1600" dirty="0"/>
                <a:t>Lifelong Learning</a:t>
              </a:r>
            </a:p>
          </p:txBody>
        </p:sp>
        <p:sp>
          <p:nvSpPr>
            <p:cNvPr id="28" name="TextBox 27"/>
            <p:cNvSpPr txBox="1"/>
            <p:nvPr/>
          </p:nvSpPr>
          <p:spPr>
            <a:xfrm>
              <a:off x="2570950" y="1986833"/>
              <a:ext cx="1640671" cy="584775"/>
            </a:xfrm>
            <a:prstGeom prst="rect">
              <a:avLst/>
            </a:prstGeom>
            <a:noFill/>
            <a:ln w="28575">
              <a:solidFill>
                <a:schemeClr val="accent1"/>
              </a:solidFill>
            </a:ln>
          </p:spPr>
          <p:txBody>
            <a:bodyPr wrap="square" rtlCol="0" anchor="ctr">
              <a:spAutoFit/>
            </a:bodyPr>
            <a:lstStyle/>
            <a:p>
              <a:pPr algn="ctr"/>
              <a:r>
                <a:rPr lang="en-US" sz="1600" dirty="0"/>
                <a:t>Adaptability &amp; Flexibility </a:t>
              </a:r>
            </a:p>
          </p:txBody>
        </p:sp>
        <p:sp>
          <p:nvSpPr>
            <p:cNvPr id="36" name="TextBox 35"/>
            <p:cNvSpPr txBox="1"/>
            <p:nvPr/>
          </p:nvSpPr>
          <p:spPr>
            <a:xfrm>
              <a:off x="4211621" y="1986833"/>
              <a:ext cx="1789492" cy="584775"/>
            </a:xfrm>
            <a:prstGeom prst="rect">
              <a:avLst/>
            </a:prstGeom>
            <a:noFill/>
            <a:ln w="28575">
              <a:solidFill>
                <a:schemeClr val="accent1"/>
              </a:solidFill>
            </a:ln>
          </p:spPr>
          <p:txBody>
            <a:bodyPr wrap="square" rtlCol="0" anchor="ctr">
              <a:spAutoFit/>
            </a:bodyPr>
            <a:lstStyle/>
            <a:p>
              <a:pPr algn="ctr"/>
              <a:r>
                <a:rPr lang="en-US" sz="1600" dirty="0"/>
                <a:t>Dependability &amp; Reliability</a:t>
              </a:r>
            </a:p>
          </p:txBody>
        </p:sp>
      </p:grpSp>
    </p:spTree>
    <p:extLst>
      <p:ext uri="{BB962C8B-B14F-4D97-AF65-F5344CB8AC3E}">
        <p14:creationId xmlns:p14="http://schemas.microsoft.com/office/powerpoint/2010/main" val="36549938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Displaying Engineering Model Graphic.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Title 1"/>
          <p:cNvSpPr txBox="1">
            <a:spLocks/>
          </p:cNvSpPr>
          <p:nvPr/>
        </p:nvSpPr>
        <p:spPr>
          <a:xfrm>
            <a:off x="457200" y="174170"/>
            <a:ext cx="8229600" cy="88696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chemeClr val="bg1">
                    <a:lumMod val="50000"/>
                  </a:schemeClr>
                </a:solidFill>
              </a:rPr>
              <a:t>Workplace Competencies: Tier 3</a:t>
            </a:r>
          </a:p>
        </p:txBody>
      </p:sp>
      <p:cxnSp>
        <p:nvCxnSpPr>
          <p:cNvPr id="12" name="Straight Connector 11"/>
          <p:cNvCxnSpPr/>
          <p:nvPr/>
        </p:nvCxnSpPr>
        <p:spPr>
          <a:xfrm>
            <a:off x="533400" y="1066799"/>
            <a:ext cx="8077200" cy="0"/>
          </a:xfrm>
          <a:prstGeom prst="line">
            <a:avLst/>
          </a:prstGeom>
          <a:ln w="28575">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971943" y="1230086"/>
            <a:ext cx="7216789" cy="4816196"/>
            <a:chOff x="1004601" y="1230086"/>
            <a:chExt cx="7216789" cy="4816196"/>
          </a:xfrm>
        </p:grpSpPr>
        <p:grpSp>
          <p:nvGrpSpPr>
            <p:cNvPr id="30" name="Group 29"/>
            <p:cNvGrpSpPr/>
            <p:nvPr/>
          </p:nvGrpSpPr>
          <p:grpSpPr>
            <a:xfrm>
              <a:off x="1004601" y="1230086"/>
              <a:ext cx="7216789" cy="4816196"/>
              <a:chOff x="1142671" y="1230086"/>
              <a:chExt cx="7216789" cy="4816196"/>
            </a:xfrm>
          </p:grpSpPr>
          <p:pic>
            <p:nvPicPr>
              <p:cNvPr id="2" name="Picture 1"/>
              <p:cNvPicPr>
                <a:picLocks noChangeAspect="1"/>
              </p:cNvPicPr>
              <p:nvPr/>
            </p:nvPicPr>
            <p:blipFill rotWithShape="1">
              <a:blip r:embed="rId3" cstate="print">
                <a:duotone>
                  <a:prstClr val="black"/>
                  <a:schemeClr val="accent3">
                    <a:lumMod val="75000"/>
                    <a:tint val="45000"/>
                    <a:satMod val="400000"/>
                  </a:schemeClr>
                </a:duotone>
                <a:extLst>
                  <a:ext uri="{28A0092B-C50C-407E-A947-70E740481C1C}">
                    <a14:useLocalDpi xmlns:a14="http://schemas.microsoft.com/office/drawing/2010/main" val="0"/>
                  </a:ext>
                </a:extLst>
              </a:blip>
              <a:srcRect l="8542" t="70645" r="4325" b="2251"/>
              <a:stretch/>
            </p:blipFill>
            <p:spPr>
              <a:xfrm>
                <a:off x="2186973" y="1230086"/>
                <a:ext cx="5212080" cy="912114"/>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6484" t="23783" r="5473" b="24110"/>
              <a:stretch/>
            </p:blipFill>
            <p:spPr>
              <a:xfrm>
                <a:off x="2136688" y="2133600"/>
                <a:ext cx="5212080" cy="1735322"/>
              </a:xfrm>
              <a:prstGeom prst="rect">
                <a:avLst/>
              </a:prstGeom>
            </p:spPr>
          </p:pic>
          <p:grpSp>
            <p:nvGrpSpPr>
              <p:cNvPr id="29" name="Group 28"/>
              <p:cNvGrpSpPr/>
              <p:nvPr/>
            </p:nvGrpSpPr>
            <p:grpSpPr>
              <a:xfrm>
                <a:off x="1142671" y="4036160"/>
                <a:ext cx="7216789" cy="2010122"/>
                <a:chOff x="1142671" y="3883760"/>
                <a:chExt cx="7216789" cy="2010122"/>
              </a:xfrm>
            </p:grpSpPr>
            <p:sp>
              <p:nvSpPr>
                <p:cNvPr id="18" name="TextBox 17"/>
                <p:cNvSpPr txBox="1"/>
                <p:nvPr/>
              </p:nvSpPr>
              <p:spPr>
                <a:xfrm>
                  <a:off x="6895645" y="4476001"/>
                  <a:ext cx="1459806" cy="338554"/>
                </a:xfrm>
                <a:prstGeom prst="rect">
                  <a:avLst/>
                </a:prstGeom>
                <a:noFill/>
                <a:ln w="38100">
                  <a:solidFill>
                    <a:schemeClr val="accent3"/>
                  </a:solidFill>
                </a:ln>
              </p:spPr>
              <p:txBody>
                <a:bodyPr wrap="square" rtlCol="0" anchor="ctr">
                  <a:spAutoFit/>
                </a:bodyPr>
                <a:lstStyle/>
                <a:p>
                  <a:pPr algn="ctr"/>
                  <a:r>
                    <a:rPr lang="en-US" sz="1600" dirty="0"/>
                    <a:t>Teamwork</a:t>
                  </a:r>
                </a:p>
              </p:txBody>
            </p:sp>
            <p:sp>
              <p:nvSpPr>
                <p:cNvPr id="20" name="TextBox 19"/>
                <p:cNvSpPr txBox="1"/>
                <p:nvPr/>
              </p:nvSpPr>
              <p:spPr>
                <a:xfrm>
                  <a:off x="3335800" y="3883760"/>
                  <a:ext cx="1280160" cy="584775"/>
                </a:xfrm>
                <a:prstGeom prst="rect">
                  <a:avLst/>
                </a:prstGeom>
                <a:noFill/>
                <a:ln w="38100">
                  <a:solidFill>
                    <a:schemeClr val="accent3"/>
                  </a:solidFill>
                </a:ln>
              </p:spPr>
              <p:txBody>
                <a:bodyPr wrap="square" rtlCol="0" anchor="ctr">
                  <a:spAutoFit/>
                </a:bodyPr>
                <a:lstStyle/>
                <a:p>
                  <a:pPr algn="ctr"/>
                  <a:r>
                    <a:rPr lang="en-US" sz="1600" dirty="0"/>
                    <a:t>Planning &amp; Organizing </a:t>
                  </a:r>
                </a:p>
              </p:txBody>
            </p:sp>
            <p:sp>
              <p:nvSpPr>
                <p:cNvPr id="21" name="TextBox 20"/>
                <p:cNvSpPr txBox="1"/>
                <p:nvPr/>
              </p:nvSpPr>
              <p:spPr>
                <a:xfrm>
                  <a:off x="1142671" y="5062885"/>
                  <a:ext cx="2194560" cy="830997"/>
                </a:xfrm>
                <a:prstGeom prst="rect">
                  <a:avLst/>
                </a:prstGeom>
                <a:noFill/>
                <a:ln w="38100">
                  <a:solidFill>
                    <a:schemeClr val="accent3"/>
                  </a:solidFill>
                </a:ln>
              </p:spPr>
              <p:txBody>
                <a:bodyPr wrap="square" rtlCol="0" anchor="ctr">
                  <a:spAutoFit/>
                </a:bodyPr>
                <a:lstStyle/>
                <a:p>
                  <a:pPr algn="ctr"/>
                  <a:r>
                    <a:rPr lang="en-US" sz="1600" dirty="0"/>
                    <a:t>Problem Solving, Prevention &amp; </a:t>
                  </a:r>
                  <a:endParaRPr lang="en-US" sz="1600" dirty="0" smtClean="0"/>
                </a:p>
                <a:p>
                  <a:pPr algn="ctr"/>
                  <a:r>
                    <a:rPr lang="en-US" sz="1600" dirty="0" smtClean="0"/>
                    <a:t>Decision </a:t>
                  </a:r>
                  <a:r>
                    <a:rPr lang="en-US" sz="1600" dirty="0"/>
                    <a:t>Making </a:t>
                  </a:r>
                </a:p>
              </p:txBody>
            </p:sp>
            <p:sp>
              <p:nvSpPr>
                <p:cNvPr id="22" name="TextBox 21"/>
                <p:cNvSpPr txBox="1"/>
                <p:nvPr/>
              </p:nvSpPr>
              <p:spPr>
                <a:xfrm>
                  <a:off x="5255293" y="4476001"/>
                  <a:ext cx="1645920" cy="584775"/>
                </a:xfrm>
                <a:prstGeom prst="rect">
                  <a:avLst/>
                </a:prstGeom>
                <a:noFill/>
                <a:ln w="38100">
                  <a:solidFill>
                    <a:schemeClr val="accent3"/>
                  </a:solidFill>
                </a:ln>
              </p:spPr>
              <p:txBody>
                <a:bodyPr wrap="square" rtlCol="0" anchor="ctr">
                  <a:spAutoFit/>
                </a:bodyPr>
                <a:lstStyle/>
                <a:p>
                  <a:pPr algn="ctr"/>
                  <a:r>
                    <a:rPr lang="en-US" sz="1600" dirty="0"/>
                    <a:t>Business Fundamentals</a:t>
                  </a:r>
                </a:p>
              </p:txBody>
            </p:sp>
            <p:sp>
              <p:nvSpPr>
                <p:cNvPr id="23" name="TextBox 22"/>
                <p:cNvSpPr txBox="1"/>
                <p:nvPr/>
              </p:nvSpPr>
              <p:spPr>
                <a:xfrm>
                  <a:off x="4622382" y="3883760"/>
                  <a:ext cx="1463040" cy="584775"/>
                </a:xfrm>
                <a:prstGeom prst="rect">
                  <a:avLst/>
                </a:prstGeom>
                <a:noFill/>
                <a:ln w="38100">
                  <a:solidFill>
                    <a:schemeClr val="accent3"/>
                  </a:solidFill>
                </a:ln>
              </p:spPr>
              <p:txBody>
                <a:bodyPr wrap="square" rtlCol="0" anchor="ctr">
                  <a:spAutoFit/>
                </a:bodyPr>
                <a:lstStyle/>
                <a:p>
                  <a:pPr algn="ctr"/>
                  <a:r>
                    <a:rPr lang="en-US" sz="1600" dirty="0"/>
                    <a:t>Scheduling &amp; Coordinating</a:t>
                  </a:r>
                </a:p>
              </p:txBody>
            </p:sp>
            <p:sp>
              <p:nvSpPr>
                <p:cNvPr id="24" name="TextBox 23"/>
                <p:cNvSpPr txBox="1"/>
                <p:nvPr/>
              </p:nvSpPr>
              <p:spPr>
                <a:xfrm>
                  <a:off x="1142671" y="4476001"/>
                  <a:ext cx="2194560" cy="584775"/>
                </a:xfrm>
                <a:prstGeom prst="rect">
                  <a:avLst/>
                </a:prstGeom>
                <a:noFill/>
                <a:ln w="38100">
                  <a:solidFill>
                    <a:schemeClr val="accent3"/>
                  </a:solidFill>
                </a:ln>
              </p:spPr>
              <p:txBody>
                <a:bodyPr wrap="square" rtlCol="0" anchor="ctr">
                  <a:spAutoFit/>
                </a:bodyPr>
                <a:lstStyle/>
                <a:p>
                  <a:pPr algn="ctr"/>
                  <a:r>
                    <a:rPr lang="en-US" sz="1600" dirty="0"/>
                    <a:t>Checking, Examining, &amp; Recording</a:t>
                  </a:r>
                </a:p>
              </p:txBody>
            </p:sp>
            <p:sp>
              <p:nvSpPr>
                <p:cNvPr id="25" name="TextBox 24"/>
                <p:cNvSpPr txBox="1"/>
                <p:nvPr/>
              </p:nvSpPr>
              <p:spPr>
                <a:xfrm>
                  <a:off x="6899654" y="4812717"/>
                  <a:ext cx="1459806" cy="584775"/>
                </a:xfrm>
                <a:prstGeom prst="rect">
                  <a:avLst/>
                </a:prstGeom>
                <a:noFill/>
                <a:ln w="38100">
                  <a:solidFill>
                    <a:schemeClr val="accent3"/>
                  </a:solidFill>
                </a:ln>
              </p:spPr>
              <p:txBody>
                <a:bodyPr wrap="square" rtlCol="0" anchor="ctr">
                  <a:spAutoFit/>
                </a:bodyPr>
                <a:lstStyle/>
                <a:p>
                  <a:pPr algn="ctr"/>
                  <a:r>
                    <a:rPr lang="en-US" sz="1600" dirty="0"/>
                    <a:t>Creative Thinking</a:t>
                  </a:r>
                </a:p>
              </p:txBody>
            </p:sp>
            <p:sp>
              <p:nvSpPr>
                <p:cNvPr id="26" name="TextBox 25"/>
                <p:cNvSpPr txBox="1"/>
                <p:nvPr/>
              </p:nvSpPr>
              <p:spPr>
                <a:xfrm>
                  <a:off x="6093385" y="3883760"/>
                  <a:ext cx="2262066" cy="584775"/>
                </a:xfrm>
                <a:prstGeom prst="rect">
                  <a:avLst/>
                </a:prstGeom>
                <a:noFill/>
                <a:ln w="38100">
                  <a:solidFill>
                    <a:schemeClr val="accent3"/>
                  </a:solidFill>
                </a:ln>
              </p:spPr>
              <p:txBody>
                <a:bodyPr wrap="square" rtlCol="0" anchor="ctr">
                  <a:spAutoFit/>
                </a:bodyPr>
                <a:lstStyle/>
                <a:p>
                  <a:pPr algn="ctr"/>
                  <a:r>
                    <a:rPr lang="en-US" sz="1600" dirty="0"/>
                    <a:t>Working with Tools &amp; Technology </a:t>
                  </a:r>
                </a:p>
              </p:txBody>
            </p:sp>
            <p:sp>
              <p:nvSpPr>
                <p:cNvPr id="27" name="TextBox 26"/>
                <p:cNvSpPr txBox="1"/>
                <p:nvPr/>
              </p:nvSpPr>
              <p:spPr>
                <a:xfrm>
                  <a:off x="1142671" y="3883760"/>
                  <a:ext cx="2194560" cy="584775"/>
                </a:xfrm>
                <a:prstGeom prst="rect">
                  <a:avLst/>
                </a:prstGeom>
                <a:noFill/>
                <a:ln w="38100">
                  <a:solidFill>
                    <a:schemeClr val="accent3"/>
                  </a:solidFill>
                </a:ln>
              </p:spPr>
              <p:txBody>
                <a:bodyPr wrap="square" rtlCol="0" anchor="ctr">
                  <a:spAutoFit/>
                </a:bodyPr>
                <a:lstStyle/>
                <a:p>
                  <a:pPr algn="ctr"/>
                  <a:r>
                    <a:rPr lang="en-US" sz="1600" dirty="0"/>
                    <a:t>Seeking &amp; Developing Opportunities</a:t>
                  </a:r>
                </a:p>
              </p:txBody>
            </p:sp>
          </p:grpSp>
        </p:grpSp>
        <p:sp>
          <p:nvSpPr>
            <p:cNvPr id="32" name="TextBox 31"/>
            <p:cNvSpPr txBox="1"/>
            <p:nvPr/>
          </p:nvSpPr>
          <p:spPr>
            <a:xfrm>
              <a:off x="3206502" y="4628401"/>
              <a:ext cx="1920240" cy="584775"/>
            </a:xfrm>
            <a:prstGeom prst="rect">
              <a:avLst/>
            </a:prstGeom>
            <a:noFill/>
            <a:ln w="38100">
              <a:solidFill>
                <a:schemeClr val="accent3"/>
              </a:solidFill>
            </a:ln>
          </p:spPr>
          <p:txBody>
            <a:bodyPr wrap="square" rtlCol="0" anchor="ctr">
              <a:spAutoFit/>
            </a:bodyPr>
            <a:lstStyle/>
            <a:p>
              <a:pPr algn="ctr"/>
              <a:r>
                <a:rPr lang="en-US" sz="1600" dirty="0"/>
                <a:t>Client/ Stakeholder Focus</a:t>
              </a:r>
            </a:p>
          </p:txBody>
        </p:sp>
      </p:grpSp>
      <p:sp>
        <p:nvSpPr>
          <p:cNvPr id="31" name="Title 1"/>
          <p:cNvSpPr txBox="1">
            <a:spLocks/>
          </p:cNvSpPr>
          <p:nvPr/>
        </p:nvSpPr>
        <p:spPr>
          <a:xfrm>
            <a:off x="911403" y="1255415"/>
            <a:ext cx="1188720" cy="82296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chemeClr val="accent3">
                    <a:lumMod val="75000"/>
                  </a:schemeClr>
                </a:solidFill>
              </a:rPr>
              <a:t>Tier </a:t>
            </a:r>
            <a:r>
              <a:rPr lang="en-US" sz="3000" b="1" dirty="0" smtClean="0">
                <a:solidFill>
                  <a:schemeClr val="accent3">
                    <a:lumMod val="75000"/>
                  </a:schemeClr>
                </a:solidFill>
              </a:rPr>
              <a:t>3</a:t>
            </a:r>
            <a:endParaRPr lang="en-US" sz="3000" b="1" dirty="0">
              <a:solidFill>
                <a:schemeClr val="accent3">
                  <a:lumMod val="75000"/>
                </a:schemeClr>
              </a:solidFill>
            </a:endParaRPr>
          </a:p>
        </p:txBody>
      </p:sp>
    </p:spTree>
    <p:extLst>
      <p:ext uri="{BB962C8B-B14F-4D97-AF65-F5344CB8AC3E}">
        <p14:creationId xmlns:p14="http://schemas.microsoft.com/office/powerpoint/2010/main" val="35694521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Displaying Engineering Model Graphic.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Title 1"/>
          <p:cNvSpPr txBox="1">
            <a:spLocks/>
          </p:cNvSpPr>
          <p:nvPr/>
        </p:nvSpPr>
        <p:spPr>
          <a:xfrm>
            <a:off x="457200" y="185056"/>
            <a:ext cx="8229600" cy="8869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900" b="1" dirty="0">
                <a:solidFill>
                  <a:schemeClr val="bg1">
                    <a:lumMod val="50000"/>
                  </a:schemeClr>
                </a:solidFill>
              </a:rPr>
              <a:t>Industry-Wide Technical Competencies: Tier 4 </a:t>
            </a:r>
          </a:p>
        </p:txBody>
      </p:sp>
      <p:cxnSp>
        <p:nvCxnSpPr>
          <p:cNvPr id="12" name="Straight Connector 11"/>
          <p:cNvCxnSpPr/>
          <p:nvPr/>
        </p:nvCxnSpPr>
        <p:spPr>
          <a:xfrm>
            <a:off x="533400" y="1066799"/>
            <a:ext cx="8077200" cy="0"/>
          </a:xfrm>
          <a:prstGeom prst="line">
            <a:avLst/>
          </a:prstGeom>
          <a:ln w="28575">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546823" y="1238251"/>
            <a:ext cx="8050354" cy="4629149"/>
            <a:chOff x="557220" y="1238251"/>
            <a:chExt cx="8050354" cy="4629149"/>
          </a:xfrm>
        </p:grpSpPr>
        <p:pic>
          <p:nvPicPr>
            <p:cNvPr id="2" name="Picture 1"/>
            <p:cNvPicPr>
              <a:picLocks noChangeAspect="1"/>
            </p:cNvPicPr>
            <p:nvPr/>
          </p:nvPicPr>
          <p:blipFill rotWithShape="1">
            <a:blip r:embed="rId3" cstate="print">
              <a:duotone>
                <a:prstClr val="black"/>
                <a:schemeClr val="accent4">
                  <a:lumMod val="60000"/>
                  <a:lumOff val="40000"/>
                  <a:tint val="45000"/>
                  <a:satMod val="400000"/>
                </a:schemeClr>
              </a:duotone>
              <a:extLst>
                <a:ext uri="{28A0092B-C50C-407E-A947-70E740481C1C}">
                  <a14:useLocalDpi xmlns:a14="http://schemas.microsoft.com/office/drawing/2010/main" val="0"/>
                </a:ext>
              </a:extLst>
            </a:blip>
            <a:srcRect l="8346" t="70451" r="4853" b="2579"/>
            <a:stretch/>
          </p:blipFill>
          <p:spPr>
            <a:xfrm>
              <a:off x="2026642" y="1238251"/>
              <a:ext cx="5212080" cy="91105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0716" y="2263849"/>
              <a:ext cx="4591826" cy="2583206"/>
            </a:xfrm>
            <a:prstGeom prst="rect">
              <a:avLst/>
            </a:prstGeom>
          </p:spPr>
        </p:pic>
        <p:sp>
          <p:nvSpPr>
            <p:cNvPr id="13" name="TextBox 12"/>
            <p:cNvSpPr txBox="1"/>
            <p:nvPr/>
          </p:nvSpPr>
          <p:spPr>
            <a:xfrm>
              <a:off x="7552876" y="3766904"/>
              <a:ext cx="1054698" cy="343118"/>
            </a:xfrm>
            <a:prstGeom prst="rect">
              <a:avLst/>
            </a:prstGeom>
            <a:noFill/>
            <a:ln w="28575">
              <a:solidFill>
                <a:schemeClr val="accent4"/>
              </a:solidFill>
            </a:ln>
          </p:spPr>
          <p:txBody>
            <a:bodyPr wrap="square" rtlCol="0" anchor="ctr">
              <a:spAutoFit/>
            </a:bodyPr>
            <a:lstStyle/>
            <a:p>
              <a:pPr algn="r"/>
              <a:r>
                <a:rPr lang="en-US" sz="1600" dirty="0"/>
                <a:t>Design</a:t>
              </a:r>
            </a:p>
          </p:txBody>
        </p:sp>
        <p:sp>
          <p:nvSpPr>
            <p:cNvPr id="14" name="TextBox 13"/>
            <p:cNvSpPr txBox="1"/>
            <p:nvPr/>
          </p:nvSpPr>
          <p:spPr>
            <a:xfrm>
              <a:off x="557221" y="4694797"/>
              <a:ext cx="2377440" cy="584775"/>
            </a:xfrm>
            <a:prstGeom prst="rect">
              <a:avLst/>
            </a:prstGeom>
            <a:noFill/>
            <a:ln w="28575">
              <a:solidFill>
                <a:schemeClr val="accent4"/>
              </a:solidFill>
            </a:ln>
          </p:spPr>
          <p:txBody>
            <a:bodyPr wrap="square" rtlCol="0" anchor="ctr">
              <a:spAutoFit/>
            </a:bodyPr>
            <a:lstStyle/>
            <a:p>
              <a:r>
                <a:rPr lang="en-US" sz="1600" dirty="0"/>
                <a:t>Safety, Health, Security,  &amp; Environment </a:t>
              </a:r>
            </a:p>
          </p:txBody>
        </p:sp>
        <p:sp>
          <p:nvSpPr>
            <p:cNvPr id="15" name="TextBox 14"/>
            <p:cNvSpPr txBox="1"/>
            <p:nvPr/>
          </p:nvSpPr>
          <p:spPr>
            <a:xfrm>
              <a:off x="7006992" y="4110022"/>
              <a:ext cx="1600582" cy="584775"/>
            </a:xfrm>
            <a:prstGeom prst="rect">
              <a:avLst/>
            </a:prstGeom>
            <a:noFill/>
            <a:ln w="28575">
              <a:solidFill>
                <a:schemeClr val="accent4"/>
              </a:solidFill>
            </a:ln>
          </p:spPr>
          <p:txBody>
            <a:bodyPr wrap="square" rtlCol="0" anchor="ctr">
              <a:spAutoFit/>
            </a:bodyPr>
            <a:lstStyle/>
            <a:p>
              <a:pPr algn="r"/>
              <a:r>
                <a:rPr lang="en-US" sz="1600" dirty="0"/>
                <a:t>Foundations of Engineering</a:t>
              </a:r>
            </a:p>
          </p:txBody>
        </p:sp>
        <p:sp>
          <p:nvSpPr>
            <p:cNvPr id="16" name="TextBox 15"/>
            <p:cNvSpPr txBox="1"/>
            <p:nvPr/>
          </p:nvSpPr>
          <p:spPr>
            <a:xfrm>
              <a:off x="557221" y="3771468"/>
              <a:ext cx="1920240" cy="338554"/>
            </a:xfrm>
            <a:prstGeom prst="rect">
              <a:avLst/>
            </a:prstGeom>
            <a:noFill/>
            <a:ln w="28575">
              <a:solidFill>
                <a:schemeClr val="accent4"/>
              </a:solidFill>
            </a:ln>
          </p:spPr>
          <p:txBody>
            <a:bodyPr wrap="square" rtlCol="0" anchor="ctr">
              <a:spAutoFit/>
            </a:bodyPr>
            <a:lstStyle/>
            <a:p>
              <a:r>
                <a:rPr lang="en-US" sz="1600" dirty="0"/>
                <a:t>Professional Ethics</a:t>
              </a:r>
            </a:p>
          </p:txBody>
        </p:sp>
        <p:sp>
          <p:nvSpPr>
            <p:cNvPr id="17" name="TextBox 16"/>
            <p:cNvSpPr txBox="1"/>
            <p:nvPr/>
          </p:nvSpPr>
          <p:spPr>
            <a:xfrm>
              <a:off x="557220" y="4110022"/>
              <a:ext cx="1920240" cy="584775"/>
            </a:xfrm>
            <a:prstGeom prst="rect">
              <a:avLst/>
            </a:prstGeom>
            <a:noFill/>
            <a:ln w="28575">
              <a:solidFill>
                <a:schemeClr val="accent4"/>
              </a:solidFill>
            </a:ln>
          </p:spPr>
          <p:txBody>
            <a:bodyPr wrap="square" rtlCol="0" anchor="ctr">
              <a:spAutoFit/>
            </a:bodyPr>
            <a:lstStyle/>
            <a:p>
              <a:r>
                <a:rPr lang="en-US" sz="1600" dirty="0"/>
                <a:t>Quality Control &amp; Quality Assurance</a:t>
              </a:r>
            </a:p>
          </p:txBody>
        </p:sp>
        <p:sp>
          <p:nvSpPr>
            <p:cNvPr id="18" name="TextBox 17"/>
            <p:cNvSpPr txBox="1"/>
            <p:nvPr/>
          </p:nvSpPr>
          <p:spPr>
            <a:xfrm>
              <a:off x="6595894" y="4694797"/>
              <a:ext cx="2011680" cy="584775"/>
            </a:xfrm>
            <a:prstGeom prst="rect">
              <a:avLst/>
            </a:prstGeom>
            <a:noFill/>
            <a:ln w="28575">
              <a:solidFill>
                <a:schemeClr val="accent4"/>
              </a:solidFill>
            </a:ln>
          </p:spPr>
          <p:txBody>
            <a:bodyPr wrap="square" rtlCol="0" anchor="ctr">
              <a:spAutoFit/>
            </a:bodyPr>
            <a:lstStyle/>
            <a:p>
              <a:pPr algn="r"/>
              <a:r>
                <a:rPr lang="en-US" sz="1600" dirty="0"/>
                <a:t>Manufacturing</a:t>
              </a:r>
            </a:p>
            <a:p>
              <a:pPr algn="r"/>
              <a:r>
                <a:rPr lang="en-US" sz="1600" dirty="0"/>
                <a:t>&amp; Construction</a:t>
              </a:r>
            </a:p>
          </p:txBody>
        </p:sp>
        <p:sp>
          <p:nvSpPr>
            <p:cNvPr id="19" name="TextBox 18"/>
            <p:cNvSpPr txBox="1"/>
            <p:nvPr/>
          </p:nvSpPr>
          <p:spPr>
            <a:xfrm>
              <a:off x="4397571" y="5282625"/>
              <a:ext cx="1828800" cy="584775"/>
            </a:xfrm>
            <a:prstGeom prst="rect">
              <a:avLst/>
            </a:prstGeom>
            <a:noFill/>
            <a:ln w="28575">
              <a:solidFill>
                <a:schemeClr val="accent4"/>
              </a:solidFill>
            </a:ln>
          </p:spPr>
          <p:txBody>
            <a:bodyPr wrap="square" rtlCol="0" anchor="ctr">
              <a:spAutoFit/>
            </a:bodyPr>
            <a:lstStyle/>
            <a:p>
              <a:pPr algn="ctr"/>
              <a:r>
                <a:rPr lang="en-US" sz="1600" dirty="0"/>
                <a:t>Operations &amp; Maintenance</a:t>
              </a:r>
            </a:p>
          </p:txBody>
        </p:sp>
        <p:sp>
          <p:nvSpPr>
            <p:cNvPr id="20" name="TextBox 19"/>
            <p:cNvSpPr txBox="1"/>
            <p:nvPr/>
          </p:nvSpPr>
          <p:spPr>
            <a:xfrm>
              <a:off x="2386758" y="5282625"/>
              <a:ext cx="2011680" cy="584775"/>
            </a:xfrm>
            <a:prstGeom prst="rect">
              <a:avLst/>
            </a:prstGeom>
            <a:noFill/>
            <a:ln w="28575">
              <a:solidFill>
                <a:schemeClr val="accent4"/>
              </a:solidFill>
            </a:ln>
          </p:spPr>
          <p:txBody>
            <a:bodyPr wrap="square" rtlCol="0" anchor="ctr">
              <a:spAutoFit/>
            </a:bodyPr>
            <a:lstStyle/>
            <a:p>
              <a:pPr algn="ctr"/>
              <a:r>
                <a:rPr lang="en-US" sz="1600" dirty="0"/>
                <a:t>Business, Legal, &amp; Public Policy</a:t>
              </a:r>
            </a:p>
          </p:txBody>
        </p:sp>
        <p:sp>
          <p:nvSpPr>
            <p:cNvPr id="22" name="TextBox 21"/>
            <p:cNvSpPr txBox="1"/>
            <p:nvPr/>
          </p:nvSpPr>
          <p:spPr>
            <a:xfrm>
              <a:off x="6227187" y="5282625"/>
              <a:ext cx="2380387" cy="584775"/>
            </a:xfrm>
            <a:prstGeom prst="rect">
              <a:avLst/>
            </a:prstGeom>
            <a:noFill/>
            <a:ln w="28575">
              <a:solidFill>
                <a:schemeClr val="accent4"/>
              </a:solidFill>
            </a:ln>
          </p:spPr>
          <p:txBody>
            <a:bodyPr wrap="square" rtlCol="0" anchor="ctr">
              <a:spAutoFit/>
            </a:bodyPr>
            <a:lstStyle/>
            <a:p>
              <a:pPr algn="ctr"/>
              <a:r>
                <a:rPr lang="en-US" sz="1600" dirty="0"/>
                <a:t>Sustainability &amp; Societal     &amp; Environmental Impact</a:t>
              </a:r>
            </a:p>
          </p:txBody>
        </p:sp>
        <p:sp>
          <p:nvSpPr>
            <p:cNvPr id="23" name="TextBox 22"/>
            <p:cNvSpPr txBox="1"/>
            <p:nvPr/>
          </p:nvSpPr>
          <p:spPr>
            <a:xfrm>
              <a:off x="557220" y="5282625"/>
              <a:ext cx="1828800" cy="584775"/>
            </a:xfrm>
            <a:prstGeom prst="rect">
              <a:avLst/>
            </a:prstGeom>
            <a:noFill/>
            <a:ln w="28575">
              <a:solidFill>
                <a:schemeClr val="accent4"/>
              </a:solidFill>
            </a:ln>
          </p:spPr>
          <p:txBody>
            <a:bodyPr wrap="square" rtlCol="0" anchor="ctr">
              <a:spAutoFit/>
            </a:bodyPr>
            <a:lstStyle/>
            <a:p>
              <a:pPr algn="ctr"/>
              <a:r>
                <a:rPr lang="en-US" sz="1600" dirty="0"/>
                <a:t>Engineering Economics</a:t>
              </a:r>
            </a:p>
          </p:txBody>
        </p:sp>
      </p:grpSp>
      <p:sp>
        <p:nvSpPr>
          <p:cNvPr id="24" name="Title 1"/>
          <p:cNvSpPr txBox="1">
            <a:spLocks/>
          </p:cNvSpPr>
          <p:nvPr/>
        </p:nvSpPr>
        <p:spPr>
          <a:xfrm>
            <a:off x="943754" y="1255415"/>
            <a:ext cx="1188720" cy="82296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chemeClr val="accent4"/>
                </a:solidFill>
              </a:rPr>
              <a:t>Tier </a:t>
            </a:r>
            <a:r>
              <a:rPr lang="en-US" sz="3000" b="1" dirty="0" smtClean="0">
                <a:solidFill>
                  <a:schemeClr val="accent4"/>
                </a:solidFill>
              </a:rPr>
              <a:t>4</a:t>
            </a:r>
            <a:endParaRPr lang="en-US" sz="3000" b="1" dirty="0">
              <a:solidFill>
                <a:schemeClr val="accent4"/>
              </a:solidFill>
            </a:endParaRPr>
          </a:p>
        </p:txBody>
      </p:sp>
    </p:spTree>
    <p:extLst>
      <p:ext uri="{BB962C8B-B14F-4D97-AF65-F5344CB8AC3E}">
        <p14:creationId xmlns:p14="http://schemas.microsoft.com/office/powerpoint/2010/main" val="15036292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52400"/>
            <a:ext cx="8229600" cy="884238"/>
          </a:xfrm>
        </p:spPr>
        <p:txBody>
          <a:bodyPr>
            <a:normAutofit/>
          </a:bodyPr>
          <a:lstStyle/>
          <a:p>
            <a:pPr algn="l"/>
            <a:r>
              <a:rPr lang="en-US" sz="3600" b="1" dirty="0">
                <a:solidFill>
                  <a:schemeClr val="bg1">
                    <a:lumMod val="50000"/>
                  </a:schemeClr>
                </a:solidFill>
              </a:rPr>
              <a:t>Engineering Outcomes</a:t>
            </a:r>
          </a:p>
        </p:txBody>
      </p:sp>
      <p:sp>
        <p:nvSpPr>
          <p:cNvPr id="3" name="Content Placeholder 2"/>
          <p:cNvSpPr>
            <a:spLocks noGrp="1"/>
          </p:cNvSpPr>
          <p:nvPr>
            <p:ph idx="4294967295"/>
          </p:nvPr>
        </p:nvSpPr>
        <p:spPr>
          <a:xfrm>
            <a:off x="457200" y="1104900"/>
            <a:ext cx="8229600" cy="1447800"/>
          </a:xfrm>
        </p:spPr>
        <p:txBody>
          <a:bodyPr>
            <a:noAutofit/>
          </a:bodyPr>
          <a:lstStyle/>
          <a:p>
            <a:pPr marL="0" lvl="0" indent="0" algn="ctr">
              <a:spcBef>
                <a:spcPts val="0"/>
              </a:spcBef>
              <a:buNone/>
              <a:defRPr/>
            </a:pPr>
            <a:r>
              <a:rPr lang="en-US" sz="2400" dirty="0"/>
              <a:t>When engineers apply these fundamental skills in their daily work, they </a:t>
            </a:r>
            <a:r>
              <a:rPr lang="en-US" sz="2400" b="1" dirty="0">
                <a:solidFill>
                  <a:schemeClr val="accent2"/>
                </a:solidFill>
              </a:rPr>
              <a:t>design</a:t>
            </a:r>
            <a:r>
              <a:rPr lang="en-US" sz="2400" dirty="0"/>
              <a:t>, </a:t>
            </a:r>
            <a:r>
              <a:rPr lang="en-US" sz="2400" b="1" dirty="0">
                <a:solidFill>
                  <a:schemeClr val="accent1"/>
                </a:solidFill>
              </a:rPr>
              <a:t>improve</a:t>
            </a:r>
            <a:r>
              <a:rPr lang="en-US" sz="2400" dirty="0"/>
              <a:t>, and </a:t>
            </a:r>
            <a:r>
              <a:rPr lang="en-US" sz="2400" b="1" dirty="0">
                <a:solidFill>
                  <a:schemeClr val="accent4"/>
                </a:solidFill>
              </a:rPr>
              <a:t>sustain</a:t>
            </a:r>
            <a:r>
              <a:rPr lang="en-US" sz="2400" b="1" dirty="0">
                <a:solidFill>
                  <a:schemeClr val="bg2"/>
                </a:solidFill>
              </a:rPr>
              <a:t> </a:t>
            </a:r>
          </a:p>
          <a:p>
            <a:pPr marL="0" lvl="0" indent="0" algn="ctr">
              <a:spcBef>
                <a:spcPts val="0"/>
              </a:spcBef>
              <a:buNone/>
              <a:defRPr/>
            </a:pPr>
            <a:r>
              <a:rPr lang="en-US" sz="2400" dirty="0"/>
              <a:t>the systems and structures we rely on. </a:t>
            </a:r>
          </a:p>
          <a:p>
            <a:pPr marL="0" indent="0" algn="ctr">
              <a:buNone/>
            </a:pPr>
            <a:endParaRPr lang="en-US" sz="2400" dirty="0"/>
          </a:p>
          <a:p>
            <a:pPr marL="0" indent="0" algn="ctr">
              <a:buNone/>
            </a:pPr>
            <a:endParaRPr lang="en-US" sz="2400" dirty="0"/>
          </a:p>
          <a:p>
            <a:pPr marL="0" indent="0" algn="ctr">
              <a:buNone/>
            </a:pPr>
            <a:endParaRPr lang="en-US" sz="2400" dirty="0"/>
          </a:p>
          <a:p>
            <a:pPr marL="0" indent="0" algn="ctr">
              <a:buNone/>
            </a:pPr>
            <a:endParaRPr lang="en-US" sz="2400" dirty="0"/>
          </a:p>
          <a:p>
            <a:pPr marL="0" indent="0" algn="ctr">
              <a:buNone/>
            </a:pPr>
            <a:endParaRPr lang="en-US" sz="2400" dirty="0"/>
          </a:p>
          <a:p>
            <a:pPr marL="0" indent="0" algn="ctr">
              <a:buNone/>
            </a:pPr>
            <a:endParaRPr lang="en-US" sz="2400" dirty="0"/>
          </a:p>
          <a:p>
            <a:pPr marL="0" indent="0" algn="ctr">
              <a:buNone/>
            </a:pPr>
            <a:endParaRPr lang="en-US" sz="2400" i="1" dirty="0"/>
          </a:p>
        </p:txBody>
      </p:sp>
      <p:cxnSp>
        <p:nvCxnSpPr>
          <p:cNvPr id="7" name="Straight Connector 6"/>
          <p:cNvCxnSpPr/>
          <p:nvPr/>
        </p:nvCxnSpPr>
        <p:spPr>
          <a:xfrm>
            <a:off x="533400" y="1069848"/>
            <a:ext cx="8077200" cy="0"/>
          </a:xfrm>
          <a:prstGeom prst="line">
            <a:avLst/>
          </a:prstGeom>
          <a:ln w="28575">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62000" y="5250480"/>
            <a:ext cx="7619999" cy="769441"/>
          </a:xfrm>
          <a:prstGeom prst="rect">
            <a:avLst/>
          </a:prstGeom>
        </p:spPr>
        <p:txBody>
          <a:bodyPr wrap="square">
            <a:spAutoFit/>
          </a:bodyPr>
          <a:lstStyle/>
          <a:p>
            <a:pPr algn="ctr"/>
            <a:r>
              <a:rPr lang="en-US" sz="2200" b="1" dirty="0"/>
              <a:t>Become an engineer, and you too can help to solve the world’s problems competently and with confidence. </a:t>
            </a:r>
          </a:p>
        </p:txBody>
      </p:sp>
      <p:grpSp>
        <p:nvGrpSpPr>
          <p:cNvPr id="40" name="Group 39"/>
          <p:cNvGrpSpPr/>
          <p:nvPr/>
        </p:nvGrpSpPr>
        <p:grpSpPr>
          <a:xfrm>
            <a:off x="133349" y="1676400"/>
            <a:ext cx="8612876" cy="3912055"/>
            <a:chOff x="133349" y="1676400"/>
            <a:chExt cx="8612876" cy="3912055"/>
          </a:xfrm>
        </p:grpSpPr>
        <p:grpSp>
          <p:nvGrpSpPr>
            <p:cNvPr id="4" name="Group 3"/>
            <p:cNvGrpSpPr/>
            <p:nvPr/>
          </p:nvGrpSpPr>
          <p:grpSpPr>
            <a:xfrm flipH="1">
              <a:off x="3131292" y="2657943"/>
              <a:ext cx="5614933" cy="2538302"/>
              <a:chOff x="1457270" y="2929276"/>
              <a:chExt cx="5614933" cy="2538302"/>
            </a:xfrm>
          </p:grpSpPr>
          <p:cxnSp>
            <p:nvCxnSpPr>
              <p:cNvPr id="5" name="Elbow Connector 4"/>
              <p:cNvCxnSpPr/>
              <p:nvPr/>
            </p:nvCxnSpPr>
            <p:spPr>
              <a:xfrm flipH="1">
                <a:off x="3574095" y="2965844"/>
                <a:ext cx="2949002" cy="1371600"/>
              </a:xfrm>
              <a:prstGeom prst="bentConnector3">
                <a:avLst>
                  <a:gd name="adj1" fmla="val 60059"/>
                </a:avLst>
              </a:prstGeom>
              <a:ln w="28575">
                <a:solidFill>
                  <a:schemeClr val="accent1">
                    <a:lumMod val="50000"/>
                  </a:schemeClr>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6" name="Elbow Connector 5"/>
              <p:cNvCxnSpPr/>
              <p:nvPr/>
            </p:nvCxnSpPr>
            <p:spPr>
              <a:xfrm flipH="1">
                <a:off x="6192312" y="4085418"/>
                <a:ext cx="879891" cy="693324"/>
              </a:xfrm>
              <a:prstGeom prst="bentConnector3">
                <a:avLst>
                  <a:gd name="adj1" fmla="val 50000"/>
                </a:avLst>
              </a:prstGeom>
              <a:ln w="28575">
                <a:solidFill>
                  <a:schemeClr val="accent1">
                    <a:lumMod val="50000"/>
                  </a:schemeClr>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8" name="Elbow Connector 7"/>
              <p:cNvCxnSpPr/>
              <p:nvPr/>
            </p:nvCxnSpPr>
            <p:spPr>
              <a:xfrm flipH="1" flipV="1">
                <a:off x="6043730" y="3468405"/>
                <a:ext cx="1028473" cy="617013"/>
              </a:xfrm>
              <a:prstGeom prst="bentConnector3">
                <a:avLst>
                  <a:gd name="adj1" fmla="val 42591"/>
                </a:avLst>
              </a:prstGeom>
              <a:ln w="28575">
                <a:solidFill>
                  <a:schemeClr val="accent1">
                    <a:lumMod val="50000"/>
                  </a:schemeClr>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9" name="Elbow Connector 8"/>
              <p:cNvCxnSpPr/>
              <p:nvPr/>
            </p:nvCxnSpPr>
            <p:spPr>
              <a:xfrm flipH="1">
                <a:off x="3202855" y="2965845"/>
                <a:ext cx="3864585" cy="446424"/>
              </a:xfrm>
              <a:prstGeom prst="bentConnector3">
                <a:avLst>
                  <a:gd name="adj1" fmla="val 59982"/>
                </a:avLst>
              </a:prstGeom>
              <a:ln w="28575">
                <a:solidFill>
                  <a:schemeClr val="accent1">
                    <a:lumMod val="50000"/>
                  </a:schemeClr>
                </a:solidFill>
                <a:tailEnd type="arrow"/>
              </a:ln>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457270" y="3531168"/>
                <a:ext cx="1828800" cy="548640"/>
              </a:xfrm>
              <a:prstGeom prst="rect">
                <a:avLst/>
              </a:prstGeom>
              <a:noFill/>
            </p:spPr>
            <p:txBody>
              <a:bodyPr wrap="square" rtlCol="0">
                <a:spAutoFit/>
              </a:bodyPr>
              <a:lstStyle/>
              <a:p>
                <a:r>
                  <a:rPr lang="en-US" sz="1400" b="1" cap="all" dirty="0">
                    <a:solidFill>
                      <a:schemeClr val="accent2"/>
                    </a:solidFill>
                  </a:rPr>
                  <a:t>DEPENDABLE INFRASTRUCTURE</a:t>
                </a:r>
              </a:p>
            </p:txBody>
          </p:sp>
          <p:sp>
            <p:nvSpPr>
              <p:cNvPr id="12" name="TextBox 11"/>
              <p:cNvSpPr txBox="1"/>
              <p:nvPr/>
            </p:nvSpPr>
            <p:spPr>
              <a:xfrm>
                <a:off x="1821497" y="4944358"/>
                <a:ext cx="1711489" cy="523220"/>
              </a:xfrm>
              <a:prstGeom prst="rect">
                <a:avLst/>
              </a:prstGeom>
              <a:noFill/>
            </p:spPr>
            <p:txBody>
              <a:bodyPr wrap="square" rtlCol="0">
                <a:spAutoFit/>
              </a:bodyPr>
              <a:lstStyle/>
              <a:p>
                <a:r>
                  <a:rPr lang="en-US" sz="1400" b="1" cap="all" dirty="0">
                    <a:solidFill>
                      <a:schemeClr val="accent1"/>
                    </a:solidFill>
                  </a:rPr>
                  <a:t>SAFE FOOD AND WATER SUPPLY</a:t>
                </a:r>
              </a:p>
            </p:txBody>
          </p:sp>
          <p:sp>
            <p:nvSpPr>
              <p:cNvPr id="13" name="TextBox 12"/>
              <p:cNvSpPr txBox="1"/>
              <p:nvPr/>
            </p:nvSpPr>
            <p:spPr>
              <a:xfrm>
                <a:off x="4107495" y="4538533"/>
                <a:ext cx="1313544" cy="738664"/>
              </a:xfrm>
              <a:prstGeom prst="rect">
                <a:avLst/>
              </a:prstGeom>
              <a:noFill/>
            </p:spPr>
            <p:txBody>
              <a:bodyPr wrap="square" rtlCol="0">
                <a:spAutoFit/>
              </a:bodyPr>
              <a:lstStyle/>
              <a:p>
                <a:r>
                  <a:rPr lang="en-US" sz="1400" b="1" cap="all" dirty="0">
                    <a:solidFill>
                      <a:schemeClr val="accent3"/>
                    </a:solidFill>
                  </a:rPr>
                  <a:t>GLOBALLY </a:t>
                </a:r>
              </a:p>
              <a:p>
                <a:r>
                  <a:rPr lang="en-US" sz="1400" b="1" cap="all" dirty="0">
                    <a:solidFill>
                      <a:schemeClr val="accent3"/>
                    </a:solidFill>
                  </a:rPr>
                  <a:t>CONNECTED </a:t>
                </a:r>
              </a:p>
              <a:p>
                <a:r>
                  <a:rPr lang="en-US" sz="1400" b="1" cap="all" dirty="0">
                    <a:solidFill>
                      <a:schemeClr val="accent3"/>
                    </a:solidFill>
                  </a:rPr>
                  <a:t>NETWORKS</a:t>
                </a:r>
              </a:p>
            </p:txBody>
          </p:sp>
          <p:sp>
            <p:nvSpPr>
              <p:cNvPr id="14" name="TextBox 13"/>
              <p:cNvSpPr txBox="1"/>
              <p:nvPr/>
            </p:nvSpPr>
            <p:spPr>
              <a:xfrm>
                <a:off x="4854255" y="3718005"/>
                <a:ext cx="1463040" cy="523220"/>
              </a:xfrm>
              <a:prstGeom prst="rect">
                <a:avLst/>
              </a:prstGeom>
              <a:noFill/>
            </p:spPr>
            <p:txBody>
              <a:bodyPr wrap="square" rtlCol="0">
                <a:spAutoFit/>
              </a:bodyPr>
              <a:lstStyle/>
              <a:p>
                <a:r>
                  <a:rPr lang="en-US" sz="1400" b="1" cap="all" dirty="0">
                    <a:solidFill>
                      <a:schemeClr val="accent4"/>
                    </a:solidFill>
                  </a:rPr>
                  <a:t>Sustainable Power</a:t>
                </a:r>
              </a:p>
            </p:txBody>
          </p:sp>
          <p:pic>
            <p:nvPicPr>
              <p:cNvPr id="15" name="Picture 8"/>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31684" y="2929276"/>
                <a:ext cx="623067" cy="601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0" descr="http://www.clipartbest.com/cliparts/9Tp/yLy/9TpyLyjTE.png"/>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19800" y="4194903"/>
                <a:ext cx="759176" cy="75917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http://megaicons.net/static/img/icons_sizes/8/178/256/charts-mind-map-icon.png"/>
              <p:cNvPicPr>
                <a:picLocks noChangeAspect="1" noChangeArrowheads="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79705" y="4619663"/>
                <a:ext cx="668737" cy="66873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4" descr="http://www.skillingpakistan.org/dmap/img/power.png"/>
              <p:cNvPicPr>
                <a:picLocks noChangeAspect="1" noChangeArrowheads="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75713" y="3023929"/>
                <a:ext cx="600695" cy="776680"/>
              </a:xfrm>
              <a:prstGeom prst="rect">
                <a:avLst/>
              </a:prstGeom>
              <a:noFill/>
              <a:extLst>
                <a:ext uri="{909E8E84-426E-40DD-AFC4-6F175D3DCCD1}">
                  <a14:hiddenFill xmlns:a14="http://schemas.microsoft.com/office/drawing/2010/main">
                    <a:solidFill>
                      <a:srgbClr val="FFFFFF"/>
                    </a:solidFill>
                  </a14:hiddenFill>
                </a:ext>
              </a:extLst>
            </p:spPr>
          </p:pic>
        </p:grpSp>
        <p:pic>
          <p:nvPicPr>
            <p:cNvPr id="20" name="Picture 19"/>
            <p:cNvPicPr>
              <a:picLocks noChangeAspect="1"/>
            </p:cNvPicPr>
            <p:nvPr/>
          </p:nvPicPr>
          <p:blipFill rotWithShape="1">
            <a:blip r:embed="rId7" cstate="print">
              <a:extLst>
                <a:ext uri="{28A0092B-C50C-407E-A947-70E740481C1C}">
                  <a14:useLocalDpi xmlns:a14="http://schemas.microsoft.com/office/drawing/2010/main" val="0"/>
                </a:ext>
              </a:extLst>
            </a:blip>
            <a:srcRect l="27669" t="-673" r="24117" b="673"/>
            <a:stretch/>
          </p:blipFill>
          <p:spPr>
            <a:xfrm>
              <a:off x="133349" y="1676400"/>
              <a:ext cx="3352801" cy="3912055"/>
            </a:xfrm>
            <a:prstGeom prst="rect">
              <a:avLst/>
            </a:prstGeom>
          </p:spPr>
        </p:pic>
      </p:grpSp>
    </p:spTree>
    <p:extLst>
      <p:ext uri="{BB962C8B-B14F-4D97-AF65-F5344CB8AC3E}">
        <p14:creationId xmlns:p14="http://schemas.microsoft.com/office/powerpoint/2010/main" val="12047184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3505200"/>
            <a:ext cx="8229600" cy="1219200"/>
          </a:xfrm>
        </p:spPr>
        <p:txBody>
          <a:bodyPr>
            <a:noAutofit/>
          </a:bodyPr>
          <a:lstStyle/>
          <a:p>
            <a:pPr marL="0" indent="0" algn="ctr">
              <a:spcBef>
                <a:spcPts val="0"/>
              </a:spcBef>
              <a:buNone/>
            </a:pPr>
            <a:r>
              <a:rPr lang="en-US" sz="2000" dirty="0"/>
              <a:t>Visit </a:t>
            </a:r>
            <a:r>
              <a:rPr lang="en-US" sz="2000" u="sng" dirty="0" smtClean="0">
                <a:solidFill>
                  <a:schemeClr val="accent6"/>
                </a:solidFill>
                <a:hlinkClick r:id="rId3"/>
              </a:rPr>
              <a:t>www.careeronestop.org/CMC/engineering</a:t>
            </a:r>
            <a:r>
              <a:rPr lang="en-US" sz="2000" dirty="0" smtClean="0"/>
              <a:t> </a:t>
            </a:r>
          </a:p>
          <a:p>
            <a:pPr marL="0" indent="0" algn="ctr">
              <a:spcBef>
                <a:spcPts val="0"/>
              </a:spcBef>
              <a:buNone/>
            </a:pPr>
            <a:r>
              <a:rPr lang="en-US" sz="2000" dirty="0" smtClean="0"/>
              <a:t>to </a:t>
            </a:r>
            <a:r>
              <a:rPr lang="en-US" sz="2000" dirty="0"/>
              <a:t>learn more about the </a:t>
            </a:r>
          </a:p>
          <a:p>
            <a:pPr marL="0" indent="0" algn="ctr">
              <a:spcBef>
                <a:spcPts val="0"/>
              </a:spcBef>
              <a:buNone/>
            </a:pPr>
            <a:r>
              <a:rPr lang="en-US" sz="2800" b="1" dirty="0">
                <a:solidFill>
                  <a:schemeClr val="accent2"/>
                </a:solidFill>
              </a:rPr>
              <a:t>Engineering Competency </a:t>
            </a:r>
            <a:r>
              <a:rPr lang="en-US" sz="2800" b="1" dirty="0" smtClean="0">
                <a:solidFill>
                  <a:schemeClr val="accent2"/>
                </a:solidFill>
              </a:rPr>
              <a:t>Model</a:t>
            </a:r>
            <a:endParaRPr lang="en-US" sz="2800" dirty="0"/>
          </a:p>
        </p:txBody>
      </p:sp>
      <p:pic>
        <p:nvPicPr>
          <p:cNvPr id="3074" name="Picture 2" descr="http://www.uefoundation.org/wp-content/uploads/2015/12/UEFlogoRev1w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1312" y="5174585"/>
            <a:ext cx="1097280" cy="109728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85999" y="5300425"/>
            <a:ext cx="4572000" cy="769441"/>
          </a:xfrm>
          <a:prstGeom prst="rect">
            <a:avLst/>
          </a:prstGeom>
        </p:spPr>
        <p:txBody>
          <a:bodyPr>
            <a:spAutoFit/>
          </a:bodyPr>
          <a:lstStyle/>
          <a:p>
            <a:pPr lvl="0" algn="ctr"/>
            <a:r>
              <a:rPr lang="en-US" sz="1400" i="1" dirty="0"/>
              <a:t>This presentation and the development of the model was made possible through </a:t>
            </a:r>
            <a:r>
              <a:rPr lang="en-US" sz="1400" i="1" dirty="0" smtClean="0"/>
              <a:t>the support of the </a:t>
            </a:r>
            <a:endParaRPr lang="en-US" sz="1400" i="1" dirty="0"/>
          </a:p>
          <a:p>
            <a:pPr lvl="0" algn="ctr"/>
            <a:r>
              <a:rPr lang="en-US" sz="1600" b="1" i="1" dirty="0"/>
              <a:t>United Engineering Foundation. </a:t>
            </a:r>
            <a:r>
              <a:rPr lang="en-US" sz="1600" i="1" dirty="0"/>
              <a:t> </a:t>
            </a:r>
          </a:p>
        </p:txBody>
      </p:sp>
      <p:pic>
        <p:nvPicPr>
          <p:cNvPr id="5" name="Picture 4"/>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6588" b="84072" l="31601" r="67179">
                        <a14:backgroundMark x1="60498" y1="23751" x2="60498" y2="23751"/>
                        <a14:backgroundMark x1="38017" y1="23374" x2="38017" y2="23374"/>
                        <a14:backgroundMark x1="36585" y1="71442" x2="36585" y2="71442"/>
                        <a14:backgroundMark x1="61983" y1="72950" x2="61983" y2="72950"/>
                      </a14:backgroundRemoval>
                    </a14:imgEffect>
                  </a14:imgLayer>
                </a14:imgProps>
              </a:ext>
              <a:ext uri="{28A0092B-C50C-407E-A947-70E740481C1C}">
                <a14:useLocalDpi xmlns:a14="http://schemas.microsoft.com/office/drawing/2010/main" val="0"/>
              </a:ext>
            </a:extLst>
          </a:blip>
          <a:srcRect l="29375" t="12598" r="30833" b="14448"/>
          <a:stretch/>
        </p:blipFill>
        <p:spPr>
          <a:xfrm>
            <a:off x="4884348" y="278469"/>
            <a:ext cx="3102927" cy="3200400"/>
          </a:xfrm>
          <a:prstGeom prst="rect">
            <a:avLst/>
          </a:prstGeom>
        </p:spPr>
      </p:pic>
      <p:sp>
        <p:nvSpPr>
          <p:cNvPr id="6" name="TextBox 5"/>
          <p:cNvSpPr txBox="1"/>
          <p:nvPr/>
        </p:nvSpPr>
        <p:spPr>
          <a:xfrm>
            <a:off x="1202435" y="750837"/>
            <a:ext cx="3749040" cy="2308324"/>
          </a:xfrm>
          <a:prstGeom prst="rect">
            <a:avLst/>
          </a:prstGeom>
          <a:noFill/>
        </p:spPr>
        <p:txBody>
          <a:bodyPr wrap="square" rtlCol="0">
            <a:spAutoFit/>
          </a:bodyPr>
          <a:lstStyle/>
          <a:p>
            <a:r>
              <a:rPr lang="en-US" sz="3600" b="1" dirty="0">
                <a:solidFill>
                  <a:schemeClr val="accent2"/>
                </a:solidFill>
              </a:rPr>
              <a:t>DO YOU HAVE WHAT IT TAKES TO ENGINEER OUR FUTURE? </a:t>
            </a:r>
          </a:p>
        </p:txBody>
      </p:sp>
    </p:spTree>
    <p:extLst>
      <p:ext uri="{BB962C8B-B14F-4D97-AF65-F5344CB8AC3E}">
        <p14:creationId xmlns:p14="http://schemas.microsoft.com/office/powerpoint/2010/main" val="40855352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455731"/>
            <a:ext cx="8229600" cy="3718854"/>
          </a:xfrm>
        </p:spPr>
        <p:txBody>
          <a:bodyPr>
            <a:normAutofit fontScale="90000"/>
          </a:bodyPr>
          <a:lstStyle/>
          <a:p>
            <a:r>
              <a:rPr lang="en-US" dirty="0">
                <a:solidFill>
                  <a:srgbClr val="FF0000"/>
                </a:solidFill>
              </a:rPr>
              <a:t>ADVANCED AUDIENCE PRESENTATION</a:t>
            </a:r>
            <a:br>
              <a:rPr lang="en-US" dirty="0">
                <a:solidFill>
                  <a:srgbClr val="FF0000"/>
                </a:solidFill>
              </a:rPr>
            </a:br>
            <a:r>
              <a:rPr lang="en-US" i="1" dirty="0">
                <a:solidFill>
                  <a:srgbClr val="FF0000"/>
                </a:solidFill>
              </a:rPr>
              <a:t>(Slides 16-35)</a:t>
            </a:r>
            <a:br>
              <a:rPr lang="en-US" i="1" dirty="0">
                <a:solidFill>
                  <a:srgbClr val="FF0000"/>
                </a:solidFill>
              </a:rPr>
            </a:br>
            <a:r>
              <a:rPr lang="en-US" sz="2200" i="1" dirty="0" smtClean="0">
                <a:solidFill>
                  <a:srgbClr val="FF0000"/>
                </a:solidFill>
              </a:rPr>
              <a:t/>
            </a:r>
            <a:br>
              <a:rPr lang="en-US" sz="2200" i="1" dirty="0" smtClean="0">
                <a:solidFill>
                  <a:srgbClr val="FF0000"/>
                </a:solidFill>
              </a:rPr>
            </a:br>
            <a:r>
              <a:rPr lang="en-US" sz="3300" i="1" dirty="0" smtClean="0">
                <a:solidFill>
                  <a:srgbClr val="FF0000"/>
                </a:solidFill>
              </a:rPr>
              <a:t>Note</a:t>
            </a:r>
            <a:r>
              <a:rPr lang="en-US" sz="3300" i="1" dirty="0">
                <a:solidFill>
                  <a:srgbClr val="FF0000"/>
                </a:solidFill>
              </a:rPr>
              <a:t>: Many slides within this presentation are considered optional and should be tailored to meet the needs of your audience.</a:t>
            </a:r>
          </a:p>
        </p:txBody>
      </p:sp>
    </p:spTree>
    <p:extLst>
      <p:ext uri="{BB962C8B-B14F-4D97-AF65-F5344CB8AC3E}">
        <p14:creationId xmlns:p14="http://schemas.microsoft.com/office/powerpoint/2010/main" val="17087625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1" y="1905000"/>
            <a:ext cx="4696023" cy="4114800"/>
          </a:xfrm>
          <a:prstGeom prst="rect">
            <a:avLst/>
          </a:prstGeom>
        </p:spPr>
      </p:pic>
      <p:sp>
        <p:nvSpPr>
          <p:cNvPr id="2" name="Title 1"/>
          <p:cNvSpPr>
            <a:spLocks noGrp="1"/>
          </p:cNvSpPr>
          <p:nvPr>
            <p:ph type="ctrTitle" idx="4294967295"/>
          </p:nvPr>
        </p:nvSpPr>
        <p:spPr>
          <a:xfrm>
            <a:off x="457200" y="350520"/>
            <a:ext cx="8229600" cy="1188720"/>
          </a:xfrm>
        </p:spPr>
        <p:txBody>
          <a:bodyPr>
            <a:normAutofit fontScale="90000"/>
          </a:bodyPr>
          <a:lstStyle/>
          <a:p>
            <a:r>
              <a:rPr lang="en-US" sz="4000" dirty="0" smtClean="0">
                <a:solidFill>
                  <a:schemeClr val="accent1">
                    <a:lumMod val="50000"/>
                  </a:schemeClr>
                </a:solidFill>
              </a:rPr>
              <a:t>A Look Inside The</a:t>
            </a:r>
            <a:r>
              <a:rPr lang="en-US" dirty="0">
                <a:solidFill>
                  <a:schemeClr val="bg1">
                    <a:lumMod val="50000"/>
                  </a:schemeClr>
                </a:solidFill>
              </a:rPr>
              <a:t/>
            </a:r>
            <a:br>
              <a:rPr lang="en-US" dirty="0">
                <a:solidFill>
                  <a:schemeClr val="bg1">
                    <a:lumMod val="50000"/>
                  </a:schemeClr>
                </a:solidFill>
              </a:rPr>
            </a:br>
            <a:r>
              <a:rPr lang="en-US" dirty="0"/>
              <a:t> </a:t>
            </a:r>
            <a:r>
              <a:rPr lang="en-US" b="1" dirty="0">
                <a:solidFill>
                  <a:schemeClr val="accent2"/>
                </a:solidFill>
              </a:rPr>
              <a:t>Engineering Competency </a:t>
            </a:r>
            <a:r>
              <a:rPr lang="en-US" b="1" dirty="0" smtClean="0">
                <a:solidFill>
                  <a:schemeClr val="accent2"/>
                </a:solidFill>
              </a:rPr>
              <a:t>Model</a:t>
            </a:r>
            <a:endParaRPr lang="en-US" sz="4900" b="1" dirty="0">
              <a:solidFill>
                <a:schemeClr val="accent2"/>
              </a:solidFill>
            </a:endParaRPr>
          </a:p>
        </p:txBody>
      </p:sp>
      <p:sp>
        <p:nvSpPr>
          <p:cNvPr id="5" name="AutoShape 2" descr="Displaying ETA_Logo.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Rectangle 3"/>
          <p:cNvSpPr/>
          <p:nvPr/>
        </p:nvSpPr>
        <p:spPr>
          <a:xfrm>
            <a:off x="4572000" y="2821840"/>
            <a:ext cx="4480560" cy="1463040"/>
          </a:xfrm>
          <a:prstGeom prst="rect">
            <a:avLst/>
          </a:prstGeom>
        </p:spPr>
        <p:txBody>
          <a:bodyPr>
            <a:spAutoFit/>
          </a:bodyPr>
          <a:lstStyle/>
          <a:p>
            <a:pPr algn="ctr"/>
            <a:r>
              <a:rPr lang="en-US" dirty="0"/>
              <a:t>A joint initiative of the </a:t>
            </a:r>
          </a:p>
          <a:p>
            <a:pPr algn="ctr"/>
            <a:r>
              <a:rPr lang="en-US" dirty="0" smtClean="0"/>
              <a:t>engineering industry and academic community and </a:t>
            </a:r>
            <a:r>
              <a:rPr lang="en-US" dirty="0"/>
              <a:t>the </a:t>
            </a:r>
            <a:endParaRPr lang="en-US" dirty="0" smtClean="0"/>
          </a:p>
          <a:p>
            <a:pPr algn="ctr"/>
            <a:r>
              <a:rPr lang="en-US" dirty="0" smtClean="0"/>
              <a:t>United </a:t>
            </a:r>
            <a:r>
              <a:rPr lang="en-US" dirty="0"/>
              <a:t>States Department of </a:t>
            </a:r>
            <a:r>
              <a:rPr lang="en-US" dirty="0" smtClean="0"/>
              <a:t>Labor, Employment and Training Administration</a:t>
            </a:r>
            <a:endParaRPr lang="en-US" dirty="0"/>
          </a:p>
        </p:txBody>
      </p:sp>
    </p:spTree>
    <p:extLst>
      <p:ext uri="{BB962C8B-B14F-4D97-AF65-F5344CB8AC3E}">
        <p14:creationId xmlns:p14="http://schemas.microsoft.com/office/powerpoint/2010/main" val="39404226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52400"/>
            <a:ext cx="8229600" cy="884238"/>
          </a:xfrm>
        </p:spPr>
        <p:txBody>
          <a:bodyPr>
            <a:normAutofit/>
          </a:bodyPr>
          <a:lstStyle/>
          <a:p>
            <a:pPr algn="l"/>
            <a:r>
              <a:rPr lang="en-US" sz="3600" b="1" dirty="0">
                <a:solidFill>
                  <a:schemeClr val="bg1">
                    <a:lumMod val="50000"/>
                  </a:schemeClr>
                </a:solidFill>
              </a:rPr>
              <a:t>Impact of Engineering </a:t>
            </a:r>
          </a:p>
        </p:txBody>
      </p:sp>
      <p:sp>
        <p:nvSpPr>
          <p:cNvPr id="3" name="Content Placeholder 2"/>
          <p:cNvSpPr>
            <a:spLocks noGrp="1"/>
          </p:cNvSpPr>
          <p:nvPr>
            <p:ph idx="4294967295"/>
          </p:nvPr>
        </p:nvSpPr>
        <p:spPr>
          <a:xfrm>
            <a:off x="457200" y="1524000"/>
            <a:ext cx="8229600" cy="1645920"/>
          </a:xfrm>
        </p:spPr>
        <p:txBody>
          <a:bodyPr>
            <a:noAutofit/>
          </a:bodyPr>
          <a:lstStyle/>
          <a:p>
            <a:pPr marL="0" indent="0" algn="ctr">
              <a:buNone/>
            </a:pPr>
            <a:r>
              <a:rPr lang="en-US" b="1" dirty="0"/>
              <a:t>Engineers solve the world’s </a:t>
            </a:r>
          </a:p>
          <a:p>
            <a:pPr marL="0" indent="0" algn="ctr">
              <a:buNone/>
            </a:pPr>
            <a:r>
              <a:rPr lang="en-US" b="1" dirty="0"/>
              <a:t>fundamental and most complex challenges. </a:t>
            </a:r>
          </a:p>
        </p:txBody>
      </p:sp>
      <p:cxnSp>
        <p:nvCxnSpPr>
          <p:cNvPr id="7" name="Straight Connector 6"/>
          <p:cNvCxnSpPr/>
          <p:nvPr/>
        </p:nvCxnSpPr>
        <p:spPr>
          <a:xfrm>
            <a:off x="533400" y="1066799"/>
            <a:ext cx="8077200" cy="0"/>
          </a:xfrm>
          <a:prstGeom prst="line">
            <a:avLst/>
          </a:prstGeom>
          <a:ln w="28575">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pic>
        <p:nvPicPr>
          <p:cNvPr id="4" name="Picture 3"/>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0" y="1447800"/>
            <a:ext cx="9144000" cy="5144106"/>
          </a:xfrm>
          <a:prstGeom prst="rect">
            <a:avLst/>
          </a:prstGeom>
        </p:spPr>
      </p:pic>
    </p:spTree>
    <p:extLst>
      <p:ext uri="{BB962C8B-B14F-4D97-AF65-F5344CB8AC3E}">
        <p14:creationId xmlns:p14="http://schemas.microsoft.com/office/powerpoint/2010/main" val="3463655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52400"/>
            <a:ext cx="8229600" cy="884238"/>
          </a:xfrm>
        </p:spPr>
        <p:txBody>
          <a:bodyPr>
            <a:normAutofit/>
          </a:bodyPr>
          <a:lstStyle/>
          <a:p>
            <a:pPr algn="l"/>
            <a:r>
              <a:rPr lang="en-US" sz="3600" b="1" dirty="0">
                <a:solidFill>
                  <a:schemeClr val="bg1">
                    <a:lumMod val="50000"/>
                  </a:schemeClr>
                </a:solidFill>
              </a:rPr>
              <a:t>Increasing Demand for Engineers</a:t>
            </a:r>
          </a:p>
        </p:txBody>
      </p:sp>
      <p:sp>
        <p:nvSpPr>
          <p:cNvPr id="3" name="Content Placeholder 2"/>
          <p:cNvSpPr>
            <a:spLocks noGrp="1"/>
          </p:cNvSpPr>
          <p:nvPr>
            <p:ph idx="4294967295"/>
          </p:nvPr>
        </p:nvSpPr>
        <p:spPr>
          <a:xfrm>
            <a:off x="1104900" y="1524000"/>
            <a:ext cx="6934200" cy="685800"/>
          </a:xfrm>
        </p:spPr>
        <p:txBody>
          <a:bodyPr>
            <a:noAutofit/>
          </a:bodyPr>
          <a:lstStyle/>
          <a:p>
            <a:pPr marL="0" indent="0" algn="ctr">
              <a:buNone/>
            </a:pPr>
            <a:r>
              <a:rPr lang="en-US" sz="2800" b="1" dirty="0"/>
              <a:t>The engineering field is growing…</a:t>
            </a:r>
            <a:endParaRPr lang="en-US" sz="2400" dirty="0"/>
          </a:p>
        </p:txBody>
      </p:sp>
      <p:cxnSp>
        <p:nvCxnSpPr>
          <p:cNvPr id="7" name="Straight Connector 6"/>
          <p:cNvCxnSpPr/>
          <p:nvPr/>
        </p:nvCxnSpPr>
        <p:spPr>
          <a:xfrm>
            <a:off x="533400" y="1066799"/>
            <a:ext cx="8077200" cy="0"/>
          </a:xfrm>
          <a:prstGeom prst="line">
            <a:avLst/>
          </a:prstGeom>
          <a:ln w="28575">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sp>
        <p:nvSpPr>
          <p:cNvPr id="8" name="Up Arrow 7"/>
          <p:cNvSpPr/>
          <p:nvPr/>
        </p:nvSpPr>
        <p:spPr>
          <a:xfrm>
            <a:off x="990600" y="2326071"/>
            <a:ext cx="404812" cy="1447800"/>
          </a:xfrm>
          <a:prstGeom prst="upArrow">
            <a:avLst/>
          </a:prstGeom>
          <a:solidFill>
            <a:schemeClr val="accent2"/>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 name="TextBox 8"/>
          <p:cNvSpPr txBox="1"/>
          <p:nvPr/>
        </p:nvSpPr>
        <p:spPr>
          <a:xfrm>
            <a:off x="1530513" y="2388252"/>
            <a:ext cx="2736687" cy="1323439"/>
          </a:xfrm>
          <a:prstGeom prst="rect">
            <a:avLst/>
          </a:prstGeom>
          <a:noFill/>
        </p:spPr>
        <p:txBody>
          <a:bodyPr wrap="square" rtlCol="0">
            <a:spAutoFit/>
          </a:bodyPr>
          <a:lstStyle/>
          <a:p>
            <a:pPr algn="ctr"/>
            <a:r>
              <a:rPr lang="en-US" sz="4000" b="1" dirty="0" smtClean="0">
                <a:solidFill>
                  <a:schemeClr val="tx2"/>
                </a:solidFill>
              </a:rPr>
              <a:t>8.3%</a:t>
            </a:r>
            <a:endParaRPr lang="en-US" sz="4000" b="1" dirty="0">
              <a:solidFill>
                <a:schemeClr val="tx2"/>
              </a:solidFill>
            </a:endParaRPr>
          </a:p>
          <a:p>
            <a:pPr algn="ctr"/>
            <a:r>
              <a:rPr lang="en-US" sz="2000" b="1" dirty="0">
                <a:solidFill>
                  <a:schemeClr val="accent2"/>
                </a:solidFill>
              </a:rPr>
              <a:t>Industry growth between </a:t>
            </a:r>
            <a:r>
              <a:rPr lang="en-US" sz="2000" b="1" dirty="0" smtClean="0">
                <a:solidFill>
                  <a:schemeClr val="accent2"/>
                </a:solidFill>
              </a:rPr>
              <a:t>2016 </a:t>
            </a:r>
            <a:r>
              <a:rPr lang="en-US" sz="2000" b="1" dirty="0">
                <a:solidFill>
                  <a:schemeClr val="accent2"/>
                </a:solidFill>
              </a:rPr>
              <a:t>&amp; </a:t>
            </a:r>
            <a:r>
              <a:rPr lang="en-US" sz="2000" b="1" dirty="0" smtClean="0">
                <a:solidFill>
                  <a:schemeClr val="accent2"/>
                </a:solidFill>
              </a:rPr>
              <a:t>2026</a:t>
            </a:r>
            <a:endParaRPr lang="en-US" sz="2000" b="1" dirty="0">
              <a:solidFill>
                <a:schemeClr val="accent2"/>
              </a:solidFill>
            </a:endParaRPr>
          </a:p>
        </p:txBody>
      </p:sp>
      <p:sp>
        <p:nvSpPr>
          <p:cNvPr id="10" name="Rectangle 9"/>
          <p:cNvSpPr/>
          <p:nvPr/>
        </p:nvSpPr>
        <p:spPr>
          <a:xfrm>
            <a:off x="5453062" y="2388252"/>
            <a:ext cx="2944532" cy="1323439"/>
          </a:xfrm>
          <a:prstGeom prst="rect">
            <a:avLst/>
          </a:prstGeom>
        </p:spPr>
        <p:txBody>
          <a:bodyPr wrap="square">
            <a:spAutoFit/>
          </a:bodyPr>
          <a:lstStyle/>
          <a:p>
            <a:pPr algn="ctr"/>
            <a:r>
              <a:rPr lang="en-US" sz="2000" b="1" dirty="0">
                <a:solidFill>
                  <a:schemeClr val="accent2"/>
                </a:solidFill>
              </a:rPr>
              <a:t>will provide over</a:t>
            </a:r>
          </a:p>
          <a:p>
            <a:pPr algn="ctr"/>
            <a:r>
              <a:rPr lang="en-US" sz="4000" b="1" dirty="0" smtClean="0">
                <a:solidFill>
                  <a:schemeClr val="tx2"/>
                </a:solidFill>
              </a:rPr>
              <a:t>139,300 </a:t>
            </a:r>
            <a:endParaRPr lang="en-US" sz="4000" b="1" dirty="0">
              <a:solidFill>
                <a:schemeClr val="tx2"/>
              </a:solidFill>
            </a:endParaRPr>
          </a:p>
          <a:p>
            <a:pPr algn="ctr"/>
            <a:r>
              <a:rPr lang="en-US" sz="2000" b="1" dirty="0">
                <a:solidFill>
                  <a:schemeClr val="accent2"/>
                </a:solidFill>
              </a:rPr>
              <a:t>new job openings</a:t>
            </a:r>
          </a:p>
        </p:txBody>
      </p:sp>
      <p:pic>
        <p:nvPicPr>
          <p:cNvPr id="1033" name="Picture 9" descr="http://www.umuseke.rw/wp-content/uploads/2015/05/jobs-icons1.jp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39944" y="2286000"/>
            <a:ext cx="1383228" cy="152794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371600" y="3962400"/>
            <a:ext cx="6400800" cy="1737360"/>
          </a:xfrm>
          <a:prstGeom prst="rect">
            <a:avLst/>
          </a:prstGeom>
        </p:spPr>
        <p:txBody>
          <a:bodyPr wrap="square">
            <a:spAutoFit/>
          </a:bodyPr>
          <a:lstStyle/>
          <a:p>
            <a:pPr algn="ctr"/>
            <a:r>
              <a:rPr lang="en-US" sz="2800" b="1" dirty="0"/>
              <a:t>…and the nation needs more engineers to harness their capabilities to </a:t>
            </a:r>
          </a:p>
          <a:p>
            <a:pPr algn="ctr"/>
            <a:r>
              <a:rPr lang="en-US" sz="2800" b="1" dirty="0"/>
              <a:t>build and sustain a better world.</a:t>
            </a:r>
          </a:p>
        </p:txBody>
      </p:sp>
      <p:sp>
        <p:nvSpPr>
          <p:cNvPr id="11" name="Rectangle 10"/>
          <p:cNvSpPr/>
          <p:nvPr/>
        </p:nvSpPr>
        <p:spPr>
          <a:xfrm>
            <a:off x="2011680" y="5699760"/>
            <a:ext cx="5120640" cy="276999"/>
          </a:xfrm>
          <a:prstGeom prst="rect">
            <a:avLst/>
          </a:prstGeom>
        </p:spPr>
        <p:txBody>
          <a:bodyPr wrap="square">
            <a:spAutoFit/>
          </a:bodyPr>
          <a:lstStyle/>
          <a:p>
            <a:pPr lvl="0"/>
            <a:r>
              <a:rPr lang="en-US" sz="1200" i="1" dirty="0"/>
              <a:t>Source: BLS </a:t>
            </a:r>
            <a:r>
              <a:rPr lang="en-US" sz="1200" i="1" dirty="0" smtClean="0"/>
              <a:t>2016-2026 </a:t>
            </a:r>
            <a:r>
              <a:rPr lang="en-US" sz="1200" i="1" dirty="0"/>
              <a:t>employment projections, http://www.bls.gov/emp</a:t>
            </a:r>
          </a:p>
        </p:txBody>
      </p:sp>
    </p:spTree>
    <p:extLst>
      <p:ext uri="{BB962C8B-B14F-4D97-AF65-F5344CB8AC3E}">
        <p14:creationId xmlns:p14="http://schemas.microsoft.com/office/powerpoint/2010/main" val="29559690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52400"/>
            <a:ext cx="8229600" cy="884238"/>
          </a:xfrm>
        </p:spPr>
        <p:txBody>
          <a:bodyPr>
            <a:normAutofit/>
          </a:bodyPr>
          <a:lstStyle/>
          <a:p>
            <a:pPr algn="l"/>
            <a:r>
              <a:rPr lang="en-US" sz="3600" b="1" dirty="0">
                <a:solidFill>
                  <a:schemeClr val="bg1">
                    <a:lumMod val="50000"/>
                  </a:schemeClr>
                </a:solidFill>
              </a:rPr>
              <a:t>Meeting the Demand</a:t>
            </a:r>
          </a:p>
        </p:txBody>
      </p:sp>
      <p:sp>
        <p:nvSpPr>
          <p:cNvPr id="3" name="Content Placeholder 2"/>
          <p:cNvSpPr>
            <a:spLocks noGrp="1"/>
          </p:cNvSpPr>
          <p:nvPr>
            <p:ph idx="4294967295"/>
          </p:nvPr>
        </p:nvSpPr>
        <p:spPr>
          <a:xfrm>
            <a:off x="457200" y="1565275"/>
            <a:ext cx="4800600" cy="2208213"/>
          </a:xfrm>
        </p:spPr>
        <p:txBody>
          <a:bodyPr>
            <a:noAutofit/>
          </a:bodyPr>
          <a:lstStyle/>
          <a:p>
            <a:pPr marL="0" indent="0">
              <a:spcBef>
                <a:spcPts val="0"/>
              </a:spcBef>
              <a:buNone/>
            </a:pPr>
            <a:r>
              <a:rPr lang="en-US" sz="2800" b="1" dirty="0"/>
              <a:t>Now is the time to develop the engineer of the future: </a:t>
            </a:r>
          </a:p>
          <a:p>
            <a:pPr marL="0" indent="0">
              <a:spcBef>
                <a:spcPts val="0"/>
              </a:spcBef>
              <a:buNone/>
            </a:pPr>
            <a:r>
              <a:rPr lang="en-US" sz="2400" b="1" i="1" dirty="0"/>
              <a:t>an individual ready </a:t>
            </a:r>
            <a:r>
              <a:rPr lang="en-US" sz="2400" b="1" i="1" dirty="0" smtClean="0"/>
              <a:t>and able </a:t>
            </a:r>
          </a:p>
          <a:p>
            <a:pPr marL="0" indent="0">
              <a:spcBef>
                <a:spcPts val="0"/>
              </a:spcBef>
              <a:buNone/>
            </a:pPr>
            <a:r>
              <a:rPr lang="en-US" sz="2400" b="1" i="1" dirty="0" smtClean="0"/>
              <a:t>to </a:t>
            </a:r>
            <a:r>
              <a:rPr lang="en-US" sz="2400" b="1" i="1" dirty="0"/>
              <a:t>rise to the challenge </a:t>
            </a:r>
            <a:r>
              <a:rPr lang="en-US" sz="2400" b="1" i="1" dirty="0" smtClean="0"/>
              <a:t>of </a:t>
            </a:r>
            <a:r>
              <a:rPr lang="en-US" sz="2400" b="1" i="1" dirty="0"/>
              <a:t>meeting this industry demand.</a:t>
            </a:r>
            <a:endParaRPr lang="en-US" sz="2400" dirty="0"/>
          </a:p>
          <a:p>
            <a:pPr marL="0" indent="0">
              <a:buNone/>
            </a:pPr>
            <a:endParaRPr lang="en-US" sz="2400" dirty="0"/>
          </a:p>
        </p:txBody>
      </p:sp>
      <p:cxnSp>
        <p:nvCxnSpPr>
          <p:cNvPr id="7" name="Straight Connector 6"/>
          <p:cNvCxnSpPr/>
          <p:nvPr/>
        </p:nvCxnSpPr>
        <p:spPr>
          <a:xfrm>
            <a:off x="533400" y="1066799"/>
            <a:ext cx="8077200" cy="0"/>
          </a:xfrm>
          <a:prstGeom prst="line">
            <a:avLst/>
          </a:prstGeom>
          <a:ln w="28575">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838200" y="4267200"/>
            <a:ext cx="7620000" cy="1754326"/>
          </a:xfrm>
          <a:prstGeom prst="rect">
            <a:avLst/>
          </a:prstGeom>
        </p:spPr>
        <p:txBody>
          <a:bodyPr wrap="square">
            <a:spAutoFit/>
          </a:bodyPr>
          <a:lstStyle/>
          <a:p>
            <a:pPr lvl="0" algn="ctr"/>
            <a:r>
              <a:rPr lang="en-US" sz="2000" dirty="0"/>
              <a:t>To accomplish this goal, </a:t>
            </a:r>
            <a:r>
              <a:rPr lang="en-US" sz="2000" dirty="0" smtClean="0"/>
              <a:t>the </a:t>
            </a:r>
            <a:r>
              <a:rPr lang="en-US" sz="2000" dirty="0"/>
              <a:t>U.S. Department </a:t>
            </a:r>
            <a:r>
              <a:rPr lang="en-US" sz="2000" dirty="0" smtClean="0"/>
              <a:t>of Labor, Employment </a:t>
            </a:r>
            <a:r>
              <a:rPr lang="en-US" sz="2000" dirty="0"/>
              <a:t>and Training </a:t>
            </a:r>
            <a:r>
              <a:rPr lang="en-US" sz="2000" dirty="0" smtClean="0"/>
              <a:t>Administration (ETA) worked with </a:t>
            </a:r>
          </a:p>
          <a:p>
            <a:pPr lvl="0" algn="ctr"/>
            <a:r>
              <a:rPr lang="en-US" sz="2000" dirty="0" smtClean="0"/>
              <a:t>subject </a:t>
            </a:r>
            <a:r>
              <a:rPr lang="en-US" sz="2000" dirty="0"/>
              <a:t>matter experts from </a:t>
            </a:r>
            <a:r>
              <a:rPr lang="en-US" sz="2000" dirty="0" smtClean="0"/>
              <a:t>industry, education and government to develop </a:t>
            </a:r>
            <a:r>
              <a:rPr lang="en-US" sz="2000" dirty="0"/>
              <a:t>the </a:t>
            </a:r>
          </a:p>
          <a:p>
            <a:pPr lvl="0" algn="ctr"/>
            <a:r>
              <a:rPr lang="en-US" sz="2800" b="1" dirty="0">
                <a:solidFill>
                  <a:schemeClr val="accent2"/>
                </a:solidFill>
              </a:rPr>
              <a:t>Engineering Competency Model </a:t>
            </a:r>
          </a:p>
        </p:txBody>
      </p:sp>
      <p:grpSp>
        <p:nvGrpSpPr>
          <p:cNvPr id="9" name="Group 8"/>
          <p:cNvGrpSpPr/>
          <p:nvPr/>
        </p:nvGrpSpPr>
        <p:grpSpPr>
          <a:xfrm>
            <a:off x="4343400" y="1143000"/>
            <a:ext cx="4800600" cy="3051619"/>
            <a:chOff x="4610100" y="1118924"/>
            <a:chExt cx="4800600" cy="3051619"/>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0100" y="2155769"/>
              <a:ext cx="3429000" cy="201477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62081" y="1118924"/>
              <a:ext cx="3121800" cy="1756219"/>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81700" y="2241503"/>
              <a:ext cx="3429000" cy="1929040"/>
            </a:xfrm>
            <a:prstGeom prst="rect">
              <a:avLst/>
            </a:prstGeom>
          </p:spPr>
        </p:pic>
      </p:grpSp>
    </p:spTree>
    <p:extLst>
      <p:ext uri="{BB962C8B-B14F-4D97-AF65-F5344CB8AC3E}">
        <p14:creationId xmlns:p14="http://schemas.microsoft.com/office/powerpoint/2010/main" val="2129956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828800"/>
            <a:ext cx="8229600" cy="1828800"/>
          </a:xfrm>
        </p:spPr>
        <p:txBody>
          <a:bodyPr>
            <a:normAutofit fontScale="90000"/>
          </a:bodyPr>
          <a:lstStyle/>
          <a:p>
            <a:r>
              <a:rPr lang="en-US" dirty="0">
                <a:solidFill>
                  <a:srgbClr val="FF0000"/>
                </a:solidFill>
              </a:rPr>
              <a:t>STUDENT/INTRODUCTORY AUDIENCE PRESENTATION </a:t>
            </a:r>
            <a:br>
              <a:rPr lang="en-US" dirty="0">
                <a:solidFill>
                  <a:srgbClr val="FF0000"/>
                </a:solidFill>
              </a:rPr>
            </a:br>
            <a:r>
              <a:rPr lang="en-US" i="1" dirty="0">
                <a:solidFill>
                  <a:srgbClr val="FF0000"/>
                </a:solidFill>
              </a:rPr>
              <a:t>(SLIDES 3-14)</a:t>
            </a:r>
          </a:p>
        </p:txBody>
      </p:sp>
    </p:spTree>
    <p:extLst>
      <p:ext uri="{BB962C8B-B14F-4D97-AF65-F5344CB8AC3E}">
        <p14:creationId xmlns:p14="http://schemas.microsoft.com/office/powerpoint/2010/main" val="30785160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457200" y="187287"/>
            <a:ext cx="8229600" cy="886968"/>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5100" b="1" dirty="0" smtClean="0">
                <a:solidFill>
                  <a:schemeClr val="bg1">
                    <a:lumMod val="50000"/>
                  </a:schemeClr>
                </a:solidFill>
              </a:rPr>
              <a:t>The Industry </a:t>
            </a:r>
            <a:r>
              <a:rPr lang="en-US" sz="5100" b="1" dirty="0">
                <a:solidFill>
                  <a:schemeClr val="bg1">
                    <a:lumMod val="50000"/>
                  </a:schemeClr>
                </a:solidFill>
              </a:rPr>
              <a:t>Competency Model </a:t>
            </a:r>
            <a:r>
              <a:rPr lang="en-US" sz="5100" b="1" dirty="0" smtClean="0">
                <a:solidFill>
                  <a:schemeClr val="bg1">
                    <a:lumMod val="50000"/>
                  </a:schemeClr>
                </a:solidFill>
              </a:rPr>
              <a:t>Initiative</a:t>
            </a:r>
            <a:endParaRPr lang="en-US" sz="5100" b="1" dirty="0">
              <a:solidFill>
                <a:schemeClr val="bg1">
                  <a:lumMod val="50000"/>
                </a:schemeClr>
              </a:solidFill>
            </a:endParaRPr>
          </a:p>
        </p:txBody>
      </p:sp>
      <p:cxnSp>
        <p:nvCxnSpPr>
          <p:cNvPr id="26" name="Straight Connector 25"/>
          <p:cNvCxnSpPr/>
          <p:nvPr/>
        </p:nvCxnSpPr>
        <p:spPr>
          <a:xfrm>
            <a:off x="533400" y="1066799"/>
            <a:ext cx="8077200" cy="0"/>
          </a:xfrm>
          <a:prstGeom prst="line">
            <a:avLst/>
          </a:prstGeom>
          <a:ln w="28575">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143000" y="1371600"/>
            <a:ext cx="6858000" cy="3046988"/>
          </a:xfrm>
          <a:prstGeom prst="rect">
            <a:avLst/>
          </a:prstGeom>
        </p:spPr>
        <p:txBody>
          <a:bodyPr wrap="square">
            <a:spAutoFit/>
          </a:bodyPr>
          <a:lstStyle/>
          <a:p>
            <a:pPr algn="ctr"/>
            <a:r>
              <a:rPr lang="en-US" sz="3600" b="1" i="1" dirty="0">
                <a:solidFill>
                  <a:schemeClr val="accent2"/>
                </a:solidFill>
              </a:rPr>
              <a:t>What is it?</a:t>
            </a:r>
          </a:p>
          <a:p>
            <a:endParaRPr lang="en-US" sz="1200" dirty="0"/>
          </a:p>
          <a:p>
            <a:pPr algn="ctr"/>
            <a:r>
              <a:rPr lang="en-US" sz="2400" dirty="0"/>
              <a:t>ETA and industry partners collaborate to develop and maintain dynamic models of the foundation and technical competencies that are necessary in economically vital industries and sectors of </a:t>
            </a:r>
          </a:p>
          <a:p>
            <a:pPr algn="ctr"/>
            <a:r>
              <a:rPr lang="en-US" sz="2400" dirty="0"/>
              <a:t>the American </a:t>
            </a:r>
            <a:r>
              <a:rPr lang="en-US" sz="2400" dirty="0" smtClean="0"/>
              <a:t>economy. </a:t>
            </a:r>
            <a:endParaRPr lang="en-US" sz="2400" dirty="0"/>
          </a:p>
          <a:p>
            <a:pPr algn="ctr"/>
            <a:r>
              <a:rPr lang="en-US" sz="2400" dirty="0">
                <a:hlinkClick r:id="rId3"/>
              </a:rPr>
              <a:t>www.careeronestop.org/competencymodel/</a:t>
            </a:r>
            <a:r>
              <a:rPr lang="en-US" sz="2400" dirty="0"/>
              <a:t> </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3160" y="4567425"/>
            <a:ext cx="4297680" cy="637237"/>
          </a:xfrm>
          <a:prstGeom prst="rect">
            <a:avLst/>
          </a:prstGeom>
        </p:spPr>
      </p:pic>
    </p:spTree>
    <p:extLst>
      <p:ext uri="{BB962C8B-B14F-4D97-AF65-F5344CB8AC3E}">
        <p14:creationId xmlns:p14="http://schemas.microsoft.com/office/powerpoint/2010/main" val="12914599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457200" y="165515"/>
            <a:ext cx="8229600" cy="886968"/>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solidFill>
                  <a:schemeClr val="bg1">
                    <a:lumMod val="50000"/>
                  </a:schemeClr>
                </a:solidFill>
              </a:rPr>
              <a:t>Partners in the Engineering Community</a:t>
            </a:r>
            <a:endParaRPr lang="en-US" sz="3600" b="1" dirty="0">
              <a:solidFill>
                <a:schemeClr val="bg1">
                  <a:lumMod val="50000"/>
                </a:schemeClr>
              </a:solidFill>
            </a:endParaRPr>
          </a:p>
        </p:txBody>
      </p:sp>
      <p:cxnSp>
        <p:nvCxnSpPr>
          <p:cNvPr id="26" name="Straight Connector 25"/>
          <p:cNvCxnSpPr/>
          <p:nvPr/>
        </p:nvCxnSpPr>
        <p:spPr>
          <a:xfrm>
            <a:off x="533400" y="1066799"/>
            <a:ext cx="8077200" cy="0"/>
          </a:xfrm>
          <a:prstGeom prst="line">
            <a:avLst/>
          </a:prstGeom>
          <a:ln w="28575">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370816" y="1934981"/>
            <a:ext cx="8347684" cy="2799368"/>
            <a:chOff x="462072" y="3229314"/>
            <a:chExt cx="8347684" cy="2799368"/>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7395" y="3466435"/>
              <a:ext cx="1219200" cy="48676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06252" y="3352800"/>
              <a:ext cx="695776" cy="787712"/>
            </a:xfrm>
            <a:prstGeom prst="rect">
              <a:avLst/>
            </a:prstGeom>
          </p:spPr>
        </p:pic>
        <p:pic>
          <p:nvPicPr>
            <p:cNvPr id="1030" name="Picture 6" descr="NCEES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072" y="5514502"/>
              <a:ext cx="1322789" cy="4098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IAA">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3374929"/>
              <a:ext cx="1482427" cy="6697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http://www.isa.org/brand/LogoArtwork/JPG/ISA1ColorPo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399" y="4406900"/>
              <a:ext cx="825500" cy="7747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regionh.files.wordpress.com/2015/04/swe-logo-sans.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92969" y="5462564"/>
              <a:ext cx="1216787" cy="513755"/>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p:nvCxnSpPr>
          <p:spPr>
            <a:xfrm flipH="1">
              <a:off x="590449" y="4267200"/>
              <a:ext cx="8096351" cy="0"/>
            </a:xfrm>
            <a:prstGeom prst="line">
              <a:avLst/>
            </a:prstGeom>
            <a:ln w="19050">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pic>
          <p:nvPicPr>
            <p:cNvPr id="2" name="Picture 2" descr="https://www.asee.org/images/asee_main/asee_logo6-print.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2073" y="4487226"/>
              <a:ext cx="604974" cy="61404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www.aaes.org/sites/default/files/styles/medium/public/ABET_RGB_LG.png?itok=H5mq4u1x"/>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62073" y="3229314"/>
              <a:ext cx="753736" cy="7571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http://www.aaes.org/sites/default/files/styles/medium/public/ANS.JPG?itok=262ZVgx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81171" y="3461477"/>
              <a:ext cx="1187705" cy="49667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aaes.org/sites/default/files/styles/medium/public/ASME.jpg?itok=RuSHzyS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67870" y="4434037"/>
              <a:ext cx="1299129" cy="72042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http://www.aaes.org/sites/default/files/styles/medium/public/ewb.jpg?itok=I9-3BeZ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971799" y="4511036"/>
              <a:ext cx="774002" cy="56642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http://www.aaes.org/sites/default/files/styles/medium/public/NACE%20logo%202014%20small.JPG?itok=Rf6qLRWZ"/>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10400" y="4495721"/>
              <a:ext cx="1799355" cy="59705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www.aaes.org/sites/default/files/styles/medium/public/nsbelogo_siteheader.png?itok=UtUs3NwV"/>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46764" y="5489153"/>
              <a:ext cx="1717406" cy="46057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www.aaes.org/sites/default/files/styles/medium/public/SAME.jpg?itok=eWAPxH2k"/>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201813" y="5410200"/>
              <a:ext cx="1097307" cy="618482"/>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www.aaes.org/sites/default/files/styles/medium/public/AICHE.jpg?itok=QUnT3Lyf"/>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074928" y="3486634"/>
              <a:ext cx="1925487" cy="44636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www.aaes.org/sites/default/files/styles/medium/public/IEEEUSA-Logo-CMYK.jpg?itok=VW-L56NS"/>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038599" y="4622408"/>
              <a:ext cx="1512214" cy="34368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www.aaes.org/sites/default/files/styles/medium/public/NSPE.jpg?itok=8szg328p"/>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085050" y="5539852"/>
              <a:ext cx="1795883" cy="359178"/>
            </a:xfrm>
            <a:prstGeom prst="rect">
              <a:avLst/>
            </a:prstGeom>
            <a:noFill/>
            <a:extLst>
              <a:ext uri="{909E8E84-426E-40DD-AFC4-6F175D3DCCD1}">
                <a14:hiddenFill xmlns:a14="http://schemas.microsoft.com/office/drawing/2010/main">
                  <a:solidFill>
                    <a:srgbClr val="FFFFFF"/>
                  </a:solidFill>
                </a14:hiddenFill>
              </a:ext>
            </a:extLst>
          </p:spPr>
        </p:pic>
        <p:cxnSp>
          <p:nvCxnSpPr>
            <p:cNvPr id="32" name="Straight Connector 31"/>
            <p:cNvCxnSpPr/>
            <p:nvPr/>
          </p:nvCxnSpPr>
          <p:spPr>
            <a:xfrm flipH="1">
              <a:off x="590449" y="5257800"/>
              <a:ext cx="8096351" cy="0"/>
            </a:xfrm>
            <a:prstGeom prst="line">
              <a:avLst/>
            </a:prstGeom>
            <a:ln w="19050">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771145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57200" y="1219200"/>
            <a:ext cx="8229600" cy="5029200"/>
          </a:xfrm>
        </p:spPr>
        <p:txBody>
          <a:bodyPr>
            <a:normAutofit fontScale="92500" lnSpcReduction="10000"/>
          </a:bodyPr>
          <a:lstStyle/>
          <a:p>
            <a:pPr marL="0" indent="0">
              <a:buNone/>
            </a:pPr>
            <a:r>
              <a:rPr lang="en-US" sz="3000" b="1" dirty="0">
                <a:solidFill>
                  <a:schemeClr val="accent2"/>
                </a:solidFill>
              </a:rPr>
              <a:t>What is a competency?</a:t>
            </a:r>
          </a:p>
          <a:p>
            <a:pPr marL="0" indent="0">
              <a:buNone/>
            </a:pPr>
            <a:r>
              <a:rPr lang="en-US" sz="2700" dirty="0"/>
              <a:t>The capability to apply a set of related knowledge, skills, and abilities to successfully perform functions or tasks. </a:t>
            </a:r>
          </a:p>
          <a:p>
            <a:pPr marL="0" indent="0">
              <a:buNone/>
            </a:pPr>
            <a:endParaRPr lang="en-US" sz="3000" dirty="0"/>
          </a:p>
          <a:p>
            <a:pPr marL="0" indent="0">
              <a:buNone/>
            </a:pPr>
            <a:endParaRPr lang="en-US" sz="3000" dirty="0"/>
          </a:p>
          <a:p>
            <a:pPr marL="0" indent="0">
              <a:buNone/>
            </a:pPr>
            <a:endParaRPr lang="en-US" sz="3000" dirty="0"/>
          </a:p>
          <a:p>
            <a:pPr marL="0" indent="0">
              <a:buNone/>
            </a:pPr>
            <a:endParaRPr lang="en-US" sz="3000" dirty="0"/>
          </a:p>
          <a:p>
            <a:pPr marL="0" indent="0">
              <a:buNone/>
            </a:pPr>
            <a:endParaRPr lang="en-US" sz="3000" dirty="0"/>
          </a:p>
          <a:p>
            <a:pPr marL="0" indent="0">
              <a:buNone/>
            </a:pPr>
            <a:r>
              <a:rPr lang="en-US" sz="3000" b="1" dirty="0">
                <a:solidFill>
                  <a:schemeClr val="accent2"/>
                </a:solidFill>
              </a:rPr>
              <a:t>What is a competency model?</a:t>
            </a:r>
          </a:p>
          <a:p>
            <a:pPr marL="0" indent="0">
              <a:buNone/>
            </a:pPr>
            <a:r>
              <a:rPr lang="en-US" sz="2700" dirty="0"/>
              <a:t>A collection of competencies that together define successful performance in a particular industry or field.</a:t>
            </a:r>
          </a:p>
          <a:p>
            <a:endParaRPr lang="en-US" dirty="0"/>
          </a:p>
        </p:txBody>
      </p:sp>
      <p:sp>
        <p:nvSpPr>
          <p:cNvPr id="9" name="Title 1"/>
          <p:cNvSpPr txBox="1">
            <a:spLocks/>
          </p:cNvSpPr>
          <p:nvPr/>
        </p:nvSpPr>
        <p:spPr>
          <a:xfrm>
            <a:off x="457200" y="176094"/>
            <a:ext cx="8229600" cy="88696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chemeClr val="bg1">
                    <a:lumMod val="50000"/>
                  </a:schemeClr>
                </a:solidFill>
              </a:rPr>
              <a:t>Competency Model as a Roadmap </a:t>
            </a:r>
          </a:p>
        </p:txBody>
      </p:sp>
      <p:cxnSp>
        <p:nvCxnSpPr>
          <p:cNvPr id="10" name="Straight Connector 9"/>
          <p:cNvCxnSpPr/>
          <p:nvPr/>
        </p:nvCxnSpPr>
        <p:spPr>
          <a:xfrm>
            <a:off x="533400" y="1066799"/>
            <a:ext cx="8077200" cy="0"/>
          </a:xfrm>
          <a:prstGeom prst="line">
            <a:avLst/>
          </a:prstGeom>
          <a:ln w="28575">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458" t="11659" b="11087"/>
          <a:stretch/>
        </p:blipFill>
        <p:spPr>
          <a:xfrm>
            <a:off x="1906361" y="2492828"/>
            <a:ext cx="5331279" cy="2351315"/>
          </a:xfrm>
          <a:prstGeom prst="rect">
            <a:avLst/>
          </a:prstGeom>
        </p:spPr>
      </p:pic>
    </p:spTree>
    <p:extLst>
      <p:ext uri="{BB962C8B-B14F-4D97-AF65-F5344CB8AC3E}">
        <p14:creationId xmlns:p14="http://schemas.microsoft.com/office/powerpoint/2010/main" val="10251119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5241940" y="2362200"/>
            <a:ext cx="3276600" cy="3630613"/>
          </a:xfrm>
        </p:spPr>
        <p:txBody>
          <a:bodyPr>
            <a:noAutofit/>
          </a:bodyPr>
          <a:lstStyle/>
          <a:p>
            <a:pPr marL="0" indent="0">
              <a:buNone/>
            </a:pPr>
            <a:r>
              <a:rPr lang="en-US" sz="2400" b="1" dirty="0">
                <a:solidFill>
                  <a:schemeClr val="accent2"/>
                </a:solidFill>
              </a:rPr>
              <a:t>For?</a:t>
            </a:r>
          </a:p>
          <a:p>
            <a:pPr indent="-223838"/>
            <a:r>
              <a:rPr lang="en-US" sz="2000" dirty="0"/>
              <a:t>Industry leaders</a:t>
            </a:r>
          </a:p>
          <a:p>
            <a:pPr indent="-223838"/>
            <a:r>
              <a:rPr lang="en-US" sz="2000" dirty="0"/>
              <a:t>Human resources professionals </a:t>
            </a:r>
          </a:p>
          <a:p>
            <a:pPr indent="-223838"/>
            <a:r>
              <a:rPr lang="en-US" sz="2000" dirty="0"/>
              <a:t>Educators</a:t>
            </a:r>
          </a:p>
          <a:p>
            <a:pPr indent="-223838"/>
            <a:r>
              <a:rPr lang="en-US" sz="2000" dirty="0"/>
              <a:t>Economic developers</a:t>
            </a:r>
          </a:p>
          <a:p>
            <a:pPr indent="-223838"/>
            <a:r>
              <a:rPr lang="en-US" sz="2000" dirty="0"/>
              <a:t>Public workforce professionals</a:t>
            </a:r>
          </a:p>
          <a:p>
            <a:pPr indent="-223838"/>
            <a:r>
              <a:rPr lang="en-US" sz="2000" dirty="0"/>
              <a:t>Students</a:t>
            </a:r>
          </a:p>
          <a:p>
            <a:pPr indent="-223838"/>
            <a:r>
              <a:rPr lang="en-US" sz="2000" dirty="0"/>
              <a:t>Associations</a:t>
            </a:r>
          </a:p>
          <a:p>
            <a:endParaRPr lang="en-US" sz="2400" dirty="0"/>
          </a:p>
        </p:txBody>
      </p:sp>
      <p:sp>
        <p:nvSpPr>
          <p:cNvPr id="7" name="Content Placeholder 2"/>
          <p:cNvSpPr txBox="1">
            <a:spLocks/>
          </p:cNvSpPr>
          <p:nvPr/>
        </p:nvSpPr>
        <p:spPr>
          <a:xfrm>
            <a:off x="457200" y="2362200"/>
            <a:ext cx="4206240" cy="37195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accent2"/>
                </a:solidFill>
              </a:rPr>
              <a:t>How? By…</a:t>
            </a:r>
          </a:p>
          <a:p>
            <a:pPr indent="-223838"/>
            <a:r>
              <a:rPr lang="en-US" sz="2000" dirty="0"/>
              <a:t>Identifying specific employer skill needs</a:t>
            </a:r>
          </a:p>
          <a:p>
            <a:pPr indent="-223838"/>
            <a:r>
              <a:rPr lang="en-US" sz="2000" dirty="0"/>
              <a:t>Developing competency-based curricula and training models</a:t>
            </a:r>
          </a:p>
          <a:p>
            <a:pPr indent="-223838"/>
            <a:r>
              <a:rPr lang="en-US" sz="2000" dirty="0"/>
              <a:t>Developing industry-defined performance indicators, skill standards, and certifications</a:t>
            </a:r>
          </a:p>
          <a:p>
            <a:pPr indent="-223838"/>
            <a:r>
              <a:rPr lang="en-US" sz="2000" dirty="0"/>
              <a:t>Developing resources for career exploration and guidance</a:t>
            </a:r>
          </a:p>
        </p:txBody>
      </p:sp>
      <p:sp>
        <p:nvSpPr>
          <p:cNvPr id="9" name="Title 1"/>
          <p:cNvSpPr txBox="1">
            <a:spLocks/>
          </p:cNvSpPr>
          <p:nvPr/>
        </p:nvSpPr>
        <p:spPr>
          <a:xfrm>
            <a:off x="457200" y="192946"/>
            <a:ext cx="8229600" cy="88696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chemeClr val="bg1">
                    <a:lumMod val="50000"/>
                  </a:schemeClr>
                </a:solidFill>
              </a:rPr>
              <a:t>Competency Model as a Resource  </a:t>
            </a:r>
          </a:p>
        </p:txBody>
      </p:sp>
      <p:cxnSp>
        <p:nvCxnSpPr>
          <p:cNvPr id="10" name="Straight Connector 9"/>
          <p:cNvCxnSpPr/>
          <p:nvPr/>
        </p:nvCxnSpPr>
        <p:spPr>
          <a:xfrm>
            <a:off x="533400" y="1066799"/>
            <a:ext cx="8077200" cy="0"/>
          </a:xfrm>
          <a:prstGeom prst="line">
            <a:avLst/>
          </a:prstGeom>
          <a:ln w="28575">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33400" y="1219200"/>
            <a:ext cx="7696200" cy="954107"/>
          </a:xfrm>
          <a:prstGeom prst="rect">
            <a:avLst/>
          </a:prstGeom>
        </p:spPr>
        <p:txBody>
          <a:bodyPr wrap="square">
            <a:spAutoFit/>
          </a:bodyPr>
          <a:lstStyle/>
          <a:p>
            <a:pPr algn="ctr"/>
            <a:r>
              <a:rPr lang="en-US" sz="2800" b="1" dirty="0">
                <a:solidFill>
                  <a:schemeClr val="accent2"/>
                </a:solidFill>
              </a:rPr>
              <a:t>Competency Models are a key resource for developing a strong workforce.</a:t>
            </a:r>
            <a:endParaRPr lang="en-US" sz="2800" dirty="0">
              <a:solidFill>
                <a:schemeClr val="accent2"/>
              </a:solidFill>
            </a:endParaRPr>
          </a:p>
        </p:txBody>
      </p:sp>
      <p:cxnSp>
        <p:nvCxnSpPr>
          <p:cNvPr id="12" name="Straight Connector 11"/>
          <p:cNvCxnSpPr/>
          <p:nvPr/>
        </p:nvCxnSpPr>
        <p:spPr>
          <a:xfrm>
            <a:off x="4875580" y="2464137"/>
            <a:ext cx="0" cy="3566160"/>
          </a:xfrm>
          <a:prstGeom prst="line">
            <a:avLst/>
          </a:prstGeom>
          <a:ln w="19050">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00712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57200" y="197007"/>
            <a:ext cx="8229600" cy="88696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chemeClr val="bg1">
                    <a:lumMod val="50000"/>
                  </a:schemeClr>
                </a:solidFill>
              </a:rPr>
              <a:t>Application of a Competency Model</a:t>
            </a:r>
          </a:p>
        </p:txBody>
      </p:sp>
      <p:cxnSp>
        <p:nvCxnSpPr>
          <p:cNvPr id="10" name="Straight Connector 9"/>
          <p:cNvCxnSpPr/>
          <p:nvPr/>
        </p:nvCxnSpPr>
        <p:spPr>
          <a:xfrm>
            <a:off x="533400" y="1066799"/>
            <a:ext cx="8077200" cy="0"/>
          </a:xfrm>
          <a:prstGeom prst="line">
            <a:avLst/>
          </a:prstGeom>
          <a:ln w="28575">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457200" y="1066799"/>
            <a:ext cx="8412480" cy="2185214"/>
          </a:xfrm>
          <a:prstGeom prst="rect">
            <a:avLst/>
          </a:prstGeom>
        </p:spPr>
        <p:txBody>
          <a:bodyPr wrap="square">
            <a:spAutoFit/>
          </a:bodyPr>
          <a:lstStyle/>
          <a:p>
            <a:r>
              <a:rPr lang="en-US" dirty="0"/>
              <a:t>Competency Models hold practical applications in a variety of settings. Educators, for example, can use the model to identify the knowledge, skills, or abilities to include in curriculum, or as a checklist to indicate which competencies are not currently addressed by existing courses. </a:t>
            </a:r>
          </a:p>
          <a:p>
            <a:endParaRPr lang="en-US" sz="1000" dirty="0"/>
          </a:p>
          <a:p>
            <a:r>
              <a:rPr lang="en-US" dirty="0"/>
              <a:t>Worksheets from the Competency Model Clearinghouse assist in </a:t>
            </a:r>
            <a:r>
              <a:rPr lang="en-US" b="1" dirty="0">
                <a:solidFill>
                  <a:schemeClr val="accent2"/>
                </a:solidFill>
              </a:rPr>
              <a:t>curriculum analysis</a:t>
            </a:r>
            <a:r>
              <a:rPr lang="en-US" b="1" dirty="0"/>
              <a:t>, </a:t>
            </a:r>
            <a:r>
              <a:rPr lang="en-US" dirty="0"/>
              <a:t>like the example below, as well as in </a:t>
            </a:r>
            <a:r>
              <a:rPr lang="en-US" b="1" dirty="0">
                <a:solidFill>
                  <a:schemeClr val="accent2"/>
                </a:solidFill>
              </a:rPr>
              <a:t>employer </a:t>
            </a:r>
            <a:r>
              <a:rPr lang="en-US" b="1" dirty="0" smtClean="0">
                <a:solidFill>
                  <a:schemeClr val="accent2"/>
                </a:solidFill>
              </a:rPr>
              <a:t>skill needs analysis</a:t>
            </a:r>
            <a:r>
              <a:rPr lang="en-US" dirty="0"/>
              <a:t>, </a:t>
            </a:r>
            <a:r>
              <a:rPr lang="en-US" b="1" dirty="0" smtClean="0">
                <a:solidFill>
                  <a:schemeClr val="accent2"/>
                </a:solidFill>
              </a:rPr>
              <a:t>competency gap </a:t>
            </a:r>
            <a:r>
              <a:rPr lang="en-US" b="1" dirty="0">
                <a:solidFill>
                  <a:schemeClr val="accent2"/>
                </a:solidFill>
              </a:rPr>
              <a:t>analysis</a:t>
            </a:r>
            <a:r>
              <a:rPr lang="en-US" dirty="0"/>
              <a:t>, and the </a:t>
            </a:r>
            <a:r>
              <a:rPr lang="en-US" b="1" dirty="0">
                <a:solidFill>
                  <a:schemeClr val="accent2"/>
                </a:solidFill>
              </a:rPr>
              <a:t>identification of credential competencies</a:t>
            </a:r>
            <a:r>
              <a:rPr lang="en-US" b="1" dirty="0"/>
              <a:t>. </a:t>
            </a:r>
          </a:p>
        </p:txBody>
      </p:sp>
      <p:pic>
        <p:nvPicPr>
          <p:cNvPr id="8" name="Picture 7"/>
          <p:cNvPicPr>
            <a:picLocks noChangeAspect="1"/>
          </p:cNvPicPr>
          <p:nvPr/>
        </p:nvPicPr>
        <p:blipFill rotWithShape="1">
          <a:blip r:embed="rId3"/>
          <a:srcRect l="12051" t="19829" r="15897" b="17036"/>
          <a:stretch/>
        </p:blipFill>
        <p:spPr bwMode="auto">
          <a:xfrm>
            <a:off x="1554480" y="3277210"/>
            <a:ext cx="6035040" cy="2974214"/>
          </a:xfrm>
          <a:prstGeom prst="rect">
            <a:avLst/>
          </a:prstGeom>
          <a:ln>
            <a:solidFill>
              <a:schemeClr val="tx1">
                <a:lumMod val="50000"/>
                <a:lumOff val="50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840547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52400"/>
            <a:ext cx="8229600" cy="884238"/>
          </a:xfrm>
        </p:spPr>
        <p:txBody>
          <a:bodyPr>
            <a:noAutofit/>
          </a:bodyPr>
          <a:lstStyle/>
          <a:p>
            <a:pPr algn="l"/>
            <a:r>
              <a:rPr lang="en-US" sz="2800" b="1" dirty="0">
                <a:solidFill>
                  <a:schemeClr val="bg1">
                    <a:lumMod val="50000"/>
                  </a:schemeClr>
                </a:solidFill>
              </a:rPr>
              <a:t>Developing the Engineering Competency Model</a:t>
            </a:r>
          </a:p>
        </p:txBody>
      </p:sp>
      <p:sp>
        <p:nvSpPr>
          <p:cNvPr id="3" name="Content Placeholder 2"/>
          <p:cNvSpPr>
            <a:spLocks noGrp="1"/>
          </p:cNvSpPr>
          <p:nvPr>
            <p:ph idx="4294967295"/>
          </p:nvPr>
        </p:nvSpPr>
        <p:spPr>
          <a:xfrm>
            <a:off x="457200" y="1143000"/>
            <a:ext cx="8321040" cy="5029200"/>
          </a:xfrm>
        </p:spPr>
        <p:txBody>
          <a:bodyPr>
            <a:noAutofit/>
          </a:bodyPr>
          <a:lstStyle/>
          <a:p>
            <a:pPr marL="0" lvl="0" indent="0">
              <a:buNone/>
            </a:pPr>
            <a:r>
              <a:rPr lang="en-US" sz="2400" b="1" u="sng" dirty="0" smtClean="0">
                <a:solidFill>
                  <a:schemeClr val="accent2"/>
                </a:solidFill>
              </a:rPr>
              <a:t>The </a:t>
            </a:r>
            <a:r>
              <a:rPr lang="en-US" sz="2000" b="1" u="sng" dirty="0" smtClean="0">
                <a:solidFill>
                  <a:schemeClr val="accent2"/>
                </a:solidFill>
              </a:rPr>
              <a:t>Process</a:t>
            </a:r>
            <a:r>
              <a:rPr lang="en-US" sz="2400" dirty="0"/>
              <a:t>: </a:t>
            </a:r>
          </a:p>
          <a:p>
            <a:pPr lvl="0">
              <a:buFont typeface="+mj-lt"/>
              <a:buAutoNum type="arabicPeriod"/>
            </a:pPr>
            <a:r>
              <a:rPr lang="en-US" sz="1900" dirty="0"/>
              <a:t>Established a collaboration between </a:t>
            </a:r>
            <a:r>
              <a:rPr lang="en-US" sz="1900" dirty="0" smtClean="0"/>
              <a:t>an industry working </a:t>
            </a:r>
            <a:r>
              <a:rPr lang="en-US" sz="1900" dirty="0"/>
              <a:t>g</a:t>
            </a:r>
            <a:r>
              <a:rPr lang="en-US" sz="1900" dirty="0" smtClean="0"/>
              <a:t>roup </a:t>
            </a:r>
            <a:r>
              <a:rPr lang="en-US" sz="1900" dirty="0"/>
              <a:t>and </a:t>
            </a:r>
            <a:r>
              <a:rPr lang="en-US" sz="1900" dirty="0" smtClean="0"/>
              <a:t>ETA.</a:t>
            </a:r>
            <a:endParaRPr lang="en-US" sz="1900" dirty="0"/>
          </a:p>
          <a:p>
            <a:pPr lvl="0">
              <a:buFont typeface="+mj-lt"/>
              <a:buAutoNum type="arabicPeriod"/>
            </a:pPr>
            <a:r>
              <a:rPr lang="en-US" sz="1900" dirty="0" smtClean="0"/>
              <a:t>Developed </a:t>
            </a:r>
            <a:r>
              <a:rPr lang="en-US" sz="1900" dirty="0"/>
              <a:t>a </a:t>
            </a:r>
            <a:r>
              <a:rPr lang="en-US" sz="1900" dirty="0" smtClean="0"/>
              <a:t>draft </a:t>
            </a:r>
            <a:r>
              <a:rPr lang="en-US" sz="1900" dirty="0"/>
              <a:t>based on </a:t>
            </a:r>
            <a:r>
              <a:rPr lang="en-US" sz="1900" dirty="0" smtClean="0"/>
              <a:t>the ETA </a:t>
            </a:r>
            <a:r>
              <a:rPr lang="en-US" sz="1900" dirty="0"/>
              <a:t>template and a review of extensive background information, including </a:t>
            </a:r>
            <a:r>
              <a:rPr lang="en-US" sz="1900" dirty="0" smtClean="0"/>
              <a:t>accreditation </a:t>
            </a:r>
            <a:r>
              <a:rPr lang="en-US" sz="1900" dirty="0"/>
              <a:t>criteria, Bodies of Knowledge (BOKs) from engineering societies, curricula from academic institutions, and </a:t>
            </a:r>
            <a:r>
              <a:rPr lang="en-US" sz="1900" dirty="0" smtClean="0"/>
              <a:t>more. </a:t>
            </a:r>
            <a:endParaRPr lang="en-US" sz="1900" dirty="0"/>
          </a:p>
          <a:p>
            <a:pPr lvl="0">
              <a:buFont typeface="+mj-lt"/>
              <a:buAutoNum type="arabicPeriod"/>
            </a:pPr>
            <a:r>
              <a:rPr lang="en-US" sz="1900" dirty="0" smtClean="0"/>
              <a:t>The draft model was reviewed </a:t>
            </a:r>
            <a:r>
              <a:rPr lang="en-US" sz="1900" dirty="0"/>
              <a:t>three times by Subject Matter Experts (SMEs) from 8 </a:t>
            </a:r>
            <a:r>
              <a:rPr lang="en-US" sz="1900" dirty="0" smtClean="0"/>
              <a:t>engineering societies.</a:t>
            </a:r>
            <a:endParaRPr lang="en-US" sz="1900" dirty="0"/>
          </a:p>
          <a:p>
            <a:pPr lvl="0">
              <a:buFont typeface="+mj-lt"/>
              <a:buAutoNum type="arabicPeriod"/>
            </a:pPr>
            <a:r>
              <a:rPr lang="en-US" sz="1900" dirty="0"/>
              <a:t>Held </a:t>
            </a:r>
            <a:r>
              <a:rPr lang="en-US" sz="1900" dirty="0" smtClean="0"/>
              <a:t>a stakeholder </a:t>
            </a:r>
            <a:r>
              <a:rPr lang="en-US" sz="1900" dirty="0"/>
              <a:t>webinar </a:t>
            </a:r>
            <a:r>
              <a:rPr lang="en-US" sz="1900" dirty="0" smtClean="0"/>
              <a:t>to </a:t>
            </a:r>
            <a:r>
              <a:rPr lang="en-US" sz="1900" dirty="0"/>
              <a:t>gather feedback and input on </a:t>
            </a:r>
            <a:r>
              <a:rPr lang="en-US" sz="1900" dirty="0" smtClean="0"/>
              <a:t>the draft model.</a:t>
            </a:r>
            <a:endParaRPr lang="en-US" sz="1900" dirty="0"/>
          </a:p>
          <a:p>
            <a:pPr lvl="0">
              <a:buFont typeface="+mj-lt"/>
              <a:buAutoNum type="arabicPeriod"/>
            </a:pPr>
            <a:r>
              <a:rPr lang="en-US" sz="1900" dirty="0"/>
              <a:t>Conducted </a:t>
            </a:r>
            <a:r>
              <a:rPr lang="en-US" sz="1900" dirty="0" smtClean="0"/>
              <a:t>a survey </a:t>
            </a:r>
            <a:r>
              <a:rPr lang="en-US" sz="1900" dirty="0"/>
              <a:t>to solicit feedback from the engineering </a:t>
            </a:r>
            <a:r>
              <a:rPr lang="en-US" sz="1900" dirty="0" smtClean="0"/>
              <a:t>community.</a:t>
            </a:r>
          </a:p>
          <a:p>
            <a:pPr lvl="0">
              <a:buFont typeface="+mj-lt"/>
              <a:buAutoNum type="arabicPeriod"/>
            </a:pPr>
            <a:r>
              <a:rPr lang="en-US" sz="1900" dirty="0" smtClean="0"/>
              <a:t>Finalized </a:t>
            </a:r>
            <a:r>
              <a:rPr lang="en-US" sz="1900" dirty="0"/>
              <a:t>the model via a </a:t>
            </a:r>
            <a:r>
              <a:rPr lang="en-US" sz="1900" dirty="0" smtClean="0"/>
              <a:t>virtual validation meeting. </a:t>
            </a:r>
          </a:p>
          <a:p>
            <a:pPr lvl="0">
              <a:buFont typeface="+mj-lt"/>
              <a:buAutoNum type="arabicPeriod"/>
            </a:pPr>
            <a:r>
              <a:rPr lang="en-US" sz="1900" dirty="0" smtClean="0"/>
              <a:t>Gained </a:t>
            </a:r>
            <a:r>
              <a:rPr lang="en-US" sz="1900" dirty="0"/>
              <a:t>endorsement </a:t>
            </a:r>
            <a:r>
              <a:rPr lang="en-US" sz="1900" dirty="0" smtClean="0"/>
              <a:t>from the engineering </a:t>
            </a:r>
            <a:r>
              <a:rPr lang="en-US" sz="1900" dirty="0"/>
              <a:t>representative </a:t>
            </a:r>
            <a:r>
              <a:rPr lang="en-US" sz="1900" dirty="0" smtClean="0"/>
              <a:t>body.</a:t>
            </a:r>
            <a:endParaRPr lang="en-US" sz="1900" dirty="0"/>
          </a:p>
          <a:p>
            <a:pPr lvl="0">
              <a:buFont typeface="+mj-lt"/>
              <a:buAutoNum type="arabicPeriod"/>
            </a:pPr>
            <a:r>
              <a:rPr lang="en-US" sz="1900" dirty="0"/>
              <a:t>Finalized the </a:t>
            </a:r>
            <a:r>
              <a:rPr lang="en-US" sz="1900" dirty="0" smtClean="0"/>
              <a:t>documentation and </a:t>
            </a:r>
            <a:r>
              <a:rPr lang="en-US" sz="1900" dirty="0"/>
              <a:t>launched </a:t>
            </a:r>
            <a:r>
              <a:rPr lang="en-US" sz="1900" dirty="0" smtClean="0"/>
              <a:t>the model.</a:t>
            </a:r>
            <a:endParaRPr lang="en-US" sz="1900" dirty="0"/>
          </a:p>
        </p:txBody>
      </p:sp>
      <p:cxnSp>
        <p:nvCxnSpPr>
          <p:cNvPr id="7" name="Straight Connector 6"/>
          <p:cNvCxnSpPr/>
          <p:nvPr/>
        </p:nvCxnSpPr>
        <p:spPr>
          <a:xfrm>
            <a:off x="533400" y="1066799"/>
            <a:ext cx="8077200" cy="0"/>
          </a:xfrm>
          <a:prstGeom prst="line">
            <a:avLst/>
          </a:prstGeom>
          <a:ln w="28575">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7059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74172"/>
            <a:ext cx="8229600" cy="884238"/>
          </a:xfrm>
        </p:spPr>
        <p:txBody>
          <a:bodyPr>
            <a:normAutofit/>
          </a:bodyPr>
          <a:lstStyle/>
          <a:p>
            <a:pPr algn="l"/>
            <a:r>
              <a:rPr lang="en-US" sz="3000" b="1" dirty="0">
                <a:solidFill>
                  <a:schemeClr val="bg1">
                    <a:lumMod val="50000"/>
                  </a:schemeClr>
                </a:solidFill>
              </a:rPr>
              <a:t>Value of the Engineering Competency Model</a:t>
            </a:r>
          </a:p>
        </p:txBody>
      </p:sp>
      <p:sp>
        <p:nvSpPr>
          <p:cNvPr id="3" name="Content Placeholder 2"/>
          <p:cNvSpPr>
            <a:spLocks noGrp="1"/>
          </p:cNvSpPr>
          <p:nvPr>
            <p:ph idx="4294967295"/>
          </p:nvPr>
        </p:nvSpPr>
        <p:spPr>
          <a:xfrm>
            <a:off x="457200" y="1295400"/>
            <a:ext cx="8229600" cy="4846320"/>
          </a:xfrm>
        </p:spPr>
        <p:txBody>
          <a:bodyPr>
            <a:noAutofit/>
          </a:bodyPr>
          <a:lstStyle/>
          <a:p>
            <a:pPr>
              <a:spcBef>
                <a:spcPts val="1200"/>
              </a:spcBef>
              <a:buFont typeface="Wingdings" panose="05000000000000000000" pitchFamily="2" charset="2"/>
              <a:buChar char="ü"/>
            </a:pPr>
            <a:r>
              <a:rPr lang="en-US" sz="2200" b="1" dirty="0"/>
              <a:t>Unites the profession </a:t>
            </a:r>
            <a:r>
              <a:rPr lang="en-US" sz="2200" dirty="0"/>
              <a:t>around common skills and competencies that are essential for success</a:t>
            </a:r>
          </a:p>
          <a:p>
            <a:pPr>
              <a:spcBef>
                <a:spcPts val="1200"/>
              </a:spcBef>
              <a:buFont typeface="Wingdings" panose="05000000000000000000" pitchFamily="2" charset="2"/>
              <a:buChar char="ü"/>
            </a:pPr>
            <a:r>
              <a:rPr lang="en-US" sz="2200" dirty="0"/>
              <a:t>Provides a model for </a:t>
            </a:r>
            <a:r>
              <a:rPr lang="en-US" sz="2200" i="1" dirty="0"/>
              <a:t>industry leaders, employers, and HR professionals</a:t>
            </a:r>
            <a:r>
              <a:rPr lang="en-US" sz="2200" dirty="0"/>
              <a:t> to </a:t>
            </a:r>
            <a:r>
              <a:rPr lang="en-US" sz="2200" b="1" dirty="0"/>
              <a:t>identify skill needs and assess competencies and performance</a:t>
            </a:r>
          </a:p>
          <a:p>
            <a:pPr>
              <a:spcBef>
                <a:spcPts val="1200"/>
              </a:spcBef>
              <a:buFont typeface="Wingdings" panose="05000000000000000000" pitchFamily="2" charset="2"/>
              <a:buChar char="ü"/>
            </a:pPr>
            <a:r>
              <a:rPr lang="en-US" sz="2200" dirty="0"/>
              <a:t>Informs </a:t>
            </a:r>
            <a:r>
              <a:rPr lang="en-US" sz="2200" i="1" dirty="0"/>
              <a:t>educators/academics </a:t>
            </a:r>
            <a:r>
              <a:rPr lang="en-US" sz="2200" dirty="0"/>
              <a:t>on the development of </a:t>
            </a:r>
            <a:r>
              <a:rPr lang="en-US" sz="2200" b="1" dirty="0"/>
              <a:t>competency-based curricula and training </a:t>
            </a:r>
          </a:p>
          <a:p>
            <a:pPr>
              <a:spcBef>
                <a:spcPts val="1200"/>
              </a:spcBef>
              <a:buFont typeface="Wingdings" panose="05000000000000000000" pitchFamily="2" charset="2"/>
              <a:buChar char="ü"/>
            </a:pPr>
            <a:r>
              <a:rPr lang="en-US" sz="2200" dirty="0"/>
              <a:t>Helps workforce </a:t>
            </a:r>
            <a:r>
              <a:rPr lang="en-US" sz="2200" i="1" dirty="0"/>
              <a:t>professionals/career counselors </a:t>
            </a:r>
            <a:r>
              <a:rPr lang="en-US" sz="2200" dirty="0"/>
              <a:t>develop </a:t>
            </a:r>
            <a:r>
              <a:rPr lang="en-US" sz="2200" b="1" dirty="0"/>
              <a:t>resources for career exploration and guidance </a:t>
            </a:r>
          </a:p>
          <a:p>
            <a:pPr>
              <a:buFont typeface="Wingdings" panose="05000000000000000000" pitchFamily="2" charset="2"/>
              <a:buChar char="ü"/>
            </a:pPr>
            <a:r>
              <a:rPr lang="en-US" sz="2200" dirty="0"/>
              <a:t>Allows </a:t>
            </a:r>
            <a:r>
              <a:rPr lang="en-US" sz="2200" i="1" dirty="0"/>
              <a:t>current and future engineers </a:t>
            </a:r>
            <a:r>
              <a:rPr lang="en-US" sz="2200" dirty="0"/>
              <a:t>to gain a clear </a:t>
            </a:r>
            <a:r>
              <a:rPr lang="en-US" sz="2200" b="1" dirty="0"/>
              <a:t>understanding of the skills and abilities necessary </a:t>
            </a:r>
            <a:r>
              <a:rPr lang="en-US" sz="2200" dirty="0"/>
              <a:t>to enter, advance, and succeed in the industry </a:t>
            </a:r>
          </a:p>
        </p:txBody>
      </p:sp>
      <p:cxnSp>
        <p:nvCxnSpPr>
          <p:cNvPr id="7" name="Straight Connector 6"/>
          <p:cNvCxnSpPr/>
          <p:nvPr/>
        </p:nvCxnSpPr>
        <p:spPr>
          <a:xfrm>
            <a:off x="533400" y="1066799"/>
            <a:ext cx="8077200" cy="0"/>
          </a:xfrm>
          <a:prstGeom prst="line">
            <a:avLst/>
          </a:prstGeom>
          <a:ln w="28575">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53986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301625"/>
            <a:ext cx="8077200" cy="1188720"/>
          </a:xfrm>
        </p:spPr>
        <p:txBody>
          <a:bodyPr>
            <a:normAutofit/>
          </a:bodyPr>
          <a:lstStyle/>
          <a:p>
            <a:r>
              <a:rPr lang="en-US" sz="4000" b="1" dirty="0" smtClean="0">
                <a:solidFill>
                  <a:schemeClr val="accent2"/>
                </a:solidFill>
              </a:rPr>
              <a:t>Competency </a:t>
            </a:r>
            <a:r>
              <a:rPr lang="en-US" sz="4000" b="1" dirty="0">
                <a:solidFill>
                  <a:schemeClr val="accent2"/>
                </a:solidFill>
              </a:rPr>
              <a:t>Model</a:t>
            </a:r>
          </a:p>
        </p:txBody>
      </p:sp>
      <p:pic>
        <p:nvPicPr>
          <p:cNvPr id="3" name="Picture 2"/>
          <p:cNvPicPr preferRelativeResize="0">
            <a:picLocks/>
          </p:cNvPicPr>
          <p:nvPr/>
        </p:nvPicPr>
        <p:blipFill rotWithShape="1">
          <a:blip r:embed="rId3">
            <a:extLst>
              <a:ext uri="{28A0092B-C50C-407E-A947-70E740481C1C}">
                <a14:useLocalDpi xmlns:a14="http://schemas.microsoft.com/office/drawing/2010/main" val="0"/>
              </a:ext>
            </a:extLst>
          </a:blip>
          <a:srcRect l="16884" t="16666" r="16881" b="16327"/>
          <a:stretch/>
        </p:blipFill>
        <p:spPr>
          <a:xfrm>
            <a:off x="914400" y="1228045"/>
            <a:ext cx="7315200" cy="5029200"/>
          </a:xfrm>
          <a:prstGeom prst="rect">
            <a:avLst/>
          </a:prstGeom>
        </p:spPr>
      </p:pic>
    </p:spTree>
    <p:extLst>
      <p:ext uri="{BB962C8B-B14F-4D97-AF65-F5344CB8AC3E}">
        <p14:creationId xmlns:p14="http://schemas.microsoft.com/office/powerpoint/2010/main" val="33202352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2743200" y="914400"/>
            <a:ext cx="5943600" cy="4937760"/>
          </a:xfrm>
          <a:prstGeom prst="rect">
            <a:avLst/>
          </a:prstGeom>
        </p:spPr>
      </p:pic>
      <p:sp>
        <p:nvSpPr>
          <p:cNvPr id="2" name="Title 1"/>
          <p:cNvSpPr>
            <a:spLocks noGrp="1"/>
          </p:cNvSpPr>
          <p:nvPr>
            <p:ph type="title" idx="4294967295"/>
          </p:nvPr>
        </p:nvSpPr>
        <p:spPr>
          <a:xfrm>
            <a:off x="152400" y="1447800"/>
            <a:ext cx="3657600" cy="1828800"/>
          </a:xfrm>
        </p:spPr>
        <p:txBody>
          <a:bodyPr>
            <a:normAutofit fontScale="90000"/>
          </a:bodyPr>
          <a:lstStyle/>
          <a:p>
            <a:r>
              <a:rPr lang="en-US" b="1" dirty="0">
                <a:solidFill>
                  <a:schemeClr val="accent2"/>
                </a:solidFill>
              </a:rPr>
              <a:t>Engineering Competency </a:t>
            </a:r>
            <a:r>
              <a:rPr lang="en-US" b="1" dirty="0" smtClean="0">
                <a:solidFill>
                  <a:schemeClr val="accent2"/>
                </a:solidFill>
              </a:rPr>
              <a:t/>
            </a:r>
            <a:br>
              <a:rPr lang="en-US" b="1" dirty="0" smtClean="0">
                <a:solidFill>
                  <a:schemeClr val="accent2"/>
                </a:solidFill>
              </a:rPr>
            </a:br>
            <a:r>
              <a:rPr lang="en-US" b="1" dirty="0" smtClean="0">
                <a:solidFill>
                  <a:schemeClr val="accent2"/>
                </a:solidFill>
              </a:rPr>
              <a:t>Model</a:t>
            </a:r>
            <a:endParaRPr lang="en-US" b="1" dirty="0">
              <a:solidFill>
                <a:schemeClr val="accent2"/>
              </a:solidFill>
            </a:endParaRPr>
          </a:p>
        </p:txBody>
      </p:sp>
    </p:spTree>
    <p:extLst>
      <p:ext uri="{BB962C8B-B14F-4D97-AF65-F5344CB8AC3E}">
        <p14:creationId xmlns:p14="http://schemas.microsoft.com/office/powerpoint/2010/main" val="7903204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517" r="8309" b="4687"/>
          <a:stretch/>
        </p:blipFill>
        <p:spPr bwMode="auto">
          <a:xfrm>
            <a:off x="599910" y="1600200"/>
            <a:ext cx="6366948" cy="4710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p:nvCxnSpPr>
        <p:spPr>
          <a:xfrm flipV="1">
            <a:off x="5029200" y="1835205"/>
            <a:ext cx="2141365" cy="145995"/>
          </a:xfrm>
          <a:prstGeom prst="line">
            <a:avLst/>
          </a:prstGeom>
          <a:ln w="38100">
            <a:solidFill>
              <a:schemeClr val="bg1">
                <a:lumMod val="50000"/>
              </a:schemeClr>
            </a:solidFill>
            <a:headEnd type="arrow" w="med" len="med"/>
            <a:tailEnd type="none" w="med" len="med"/>
          </a:ln>
          <a:effectLst/>
        </p:spPr>
        <p:style>
          <a:lnRef idx="1">
            <a:schemeClr val="accent1"/>
          </a:lnRef>
          <a:fillRef idx="0">
            <a:schemeClr val="accent1"/>
          </a:fillRef>
          <a:effectRef idx="0">
            <a:schemeClr val="accent1"/>
          </a:effectRef>
          <a:fontRef idx="minor">
            <a:schemeClr val="tx1"/>
          </a:fontRef>
        </p:style>
      </p:cxnSp>
      <p:pic>
        <p:nvPicPr>
          <p:cNvPr id="5" name="Picture 4"/>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6553200" y="317305"/>
            <a:ext cx="2194560" cy="1645920"/>
          </a:xfrm>
          <a:prstGeom prst="rect">
            <a:avLst/>
          </a:prstGeom>
        </p:spPr>
      </p:pic>
      <p:sp>
        <p:nvSpPr>
          <p:cNvPr id="2" name="Title 1"/>
          <p:cNvSpPr>
            <a:spLocks noGrp="1"/>
          </p:cNvSpPr>
          <p:nvPr>
            <p:ph type="title" idx="4294967295"/>
          </p:nvPr>
        </p:nvSpPr>
        <p:spPr>
          <a:xfrm>
            <a:off x="457200" y="380999"/>
            <a:ext cx="4937760" cy="1188720"/>
          </a:xfrm>
        </p:spPr>
        <p:txBody>
          <a:bodyPr>
            <a:normAutofit fontScale="90000"/>
          </a:bodyPr>
          <a:lstStyle/>
          <a:p>
            <a:r>
              <a:rPr lang="en-US" b="1" dirty="0">
                <a:solidFill>
                  <a:schemeClr val="accent2"/>
                </a:solidFill>
              </a:rPr>
              <a:t>Engineering Competency Model</a:t>
            </a:r>
          </a:p>
        </p:txBody>
      </p:sp>
      <p:sp>
        <p:nvSpPr>
          <p:cNvPr id="8" name="Right Brace 7"/>
          <p:cNvSpPr/>
          <p:nvPr/>
        </p:nvSpPr>
        <p:spPr>
          <a:xfrm>
            <a:off x="6961015" y="2438399"/>
            <a:ext cx="419100" cy="3749040"/>
          </a:xfrm>
          <a:prstGeom prst="rightBrace">
            <a:avLst>
              <a:gd name="adj1" fmla="val 48593"/>
              <a:gd name="adj2" fmla="val 50000"/>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3786504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1" y="1905000"/>
            <a:ext cx="4696023" cy="4114800"/>
          </a:xfrm>
          <a:prstGeom prst="rect">
            <a:avLst/>
          </a:prstGeom>
        </p:spPr>
      </p:pic>
      <p:sp>
        <p:nvSpPr>
          <p:cNvPr id="2" name="Title 1"/>
          <p:cNvSpPr>
            <a:spLocks noGrp="1"/>
          </p:cNvSpPr>
          <p:nvPr>
            <p:ph type="ctrTitle" idx="4294967295"/>
          </p:nvPr>
        </p:nvSpPr>
        <p:spPr>
          <a:xfrm>
            <a:off x="457200" y="350520"/>
            <a:ext cx="8229600" cy="1188720"/>
          </a:xfrm>
        </p:spPr>
        <p:txBody>
          <a:bodyPr>
            <a:normAutofit fontScale="90000"/>
          </a:bodyPr>
          <a:lstStyle/>
          <a:p>
            <a:r>
              <a:rPr lang="en-US" sz="4000" dirty="0" smtClean="0">
                <a:solidFill>
                  <a:schemeClr val="accent1">
                    <a:lumMod val="50000"/>
                  </a:schemeClr>
                </a:solidFill>
              </a:rPr>
              <a:t>A Look Inside The</a:t>
            </a:r>
            <a:r>
              <a:rPr lang="en-US" dirty="0">
                <a:solidFill>
                  <a:schemeClr val="bg1">
                    <a:lumMod val="50000"/>
                  </a:schemeClr>
                </a:solidFill>
              </a:rPr>
              <a:t/>
            </a:r>
            <a:br>
              <a:rPr lang="en-US" dirty="0">
                <a:solidFill>
                  <a:schemeClr val="bg1">
                    <a:lumMod val="50000"/>
                  </a:schemeClr>
                </a:solidFill>
              </a:rPr>
            </a:br>
            <a:r>
              <a:rPr lang="en-US" dirty="0"/>
              <a:t> </a:t>
            </a:r>
            <a:r>
              <a:rPr lang="en-US" b="1" dirty="0">
                <a:solidFill>
                  <a:schemeClr val="accent2"/>
                </a:solidFill>
              </a:rPr>
              <a:t>Engineering Competency </a:t>
            </a:r>
            <a:r>
              <a:rPr lang="en-US" b="1" dirty="0" smtClean="0">
                <a:solidFill>
                  <a:schemeClr val="accent2"/>
                </a:solidFill>
              </a:rPr>
              <a:t>Model</a:t>
            </a:r>
            <a:endParaRPr lang="en-US" sz="4900" b="1" dirty="0">
              <a:solidFill>
                <a:schemeClr val="accent2"/>
              </a:solidFill>
            </a:endParaRPr>
          </a:p>
        </p:txBody>
      </p:sp>
      <p:sp>
        <p:nvSpPr>
          <p:cNvPr id="5" name="AutoShape 2" descr="Displaying ETA_Logo.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Rectangle 6"/>
          <p:cNvSpPr/>
          <p:nvPr/>
        </p:nvSpPr>
        <p:spPr>
          <a:xfrm>
            <a:off x="4572000" y="2821840"/>
            <a:ext cx="4480560" cy="1463040"/>
          </a:xfrm>
          <a:prstGeom prst="rect">
            <a:avLst/>
          </a:prstGeom>
        </p:spPr>
        <p:txBody>
          <a:bodyPr>
            <a:spAutoFit/>
          </a:bodyPr>
          <a:lstStyle/>
          <a:p>
            <a:pPr algn="ctr"/>
            <a:r>
              <a:rPr lang="en-US" dirty="0"/>
              <a:t>A joint initiative of the </a:t>
            </a:r>
          </a:p>
          <a:p>
            <a:pPr algn="ctr"/>
            <a:r>
              <a:rPr lang="en-US" dirty="0" smtClean="0"/>
              <a:t>engineering industry and academic community and </a:t>
            </a:r>
            <a:r>
              <a:rPr lang="en-US" dirty="0"/>
              <a:t>the </a:t>
            </a:r>
            <a:endParaRPr lang="en-US" dirty="0" smtClean="0"/>
          </a:p>
          <a:p>
            <a:pPr algn="ctr"/>
            <a:r>
              <a:rPr lang="en-US" dirty="0" smtClean="0"/>
              <a:t>United </a:t>
            </a:r>
            <a:r>
              <a:rPr lang="en-US" dirty="0"/>
              <a:t>States Department of </a:t>
            </a:r>
            <a:r>
              <a:rPr lang="en-US" dirty="0" smtClean="0"/>
              <a:t>Labor, Employment and Training Administration</a:t>
            </a:r>
            <a:endParaRPr lang="en-US" dirty="0"/>
          </a:p>
        </p:txBody>
      </p:sp>
    </p:spTree>
    <p:extLst>
      <p:ext uri="{BB962C8B-B14F-4D97-AF65-F5344CB8AC3E}">
        <p14:creationId xmlns:p14="http://schemas.microsoft.com/office/powerpoint/2010/main" val="2259279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457200" y="195942"/>
            <a:ext cx="8229600" cy="88696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chemeClr val="bg1">
                    <a:lumMod val="50000"/>
                  </a:schemeClr>
                </a:solidFill>
              </a:rPr>
              <a:t>Core Competencies: Tiers 1 and 2 </a:t>
            </a:r>
          </a:p>
        </p:txBody>
      </p:sp>
      <p:cxnSp>
        <p:nvCxnSpPr>
          <p:cNvPr id="14" name="Straight Connector 13"/>
          <p:cNvCxnSpPr/>
          <p:nvPr/>
        </p:nvCxnSpPr>
        <p:spPr>
          <a:xfrm>
            <a:off x="533400" y="1066799"/>
            <a:ext cx="8077200" cy="0"/>
          </a:xfrm>
          <a:prstGeom prst="line">
            <a:avLst/>
          </a:prstGeom>
          <a:ln w="28575">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908007" y="3791786"/>
            <a:ext cx="7299959" cy="2478406"/>
            <a:chOff x="648175" y="3886200"/>
            <a:chExt cx="7393285" cy="2524302"/>
          </a:xfrm>
        </p:grpSpPr>
        <p:pic>
          <p:nvPicPr>
            <p:cNvPr id="6" name="Picture 5"/>
            <p:cNvPicPr>
              <a:picLocks noChangeAspect="1"/>
            </p:cNvPicPr>
            <p:nvPr/>
          </p:nvPicPr>
          <p:blipFill rotWithShape="1">
            <a:blip r:embed="rId3" cstate="print">
              <a:duotone>
                <a:prstClr val="black"/>
                <a:schemeClr val="accent2">
                  <a:lumMod val="60000"/>
                  <a:lumOff val="40000"/>
                  <a:tint val="45000"/>
                  <a:satMod val="400000"/>
                </a:schemeClr>
              </a:duotone>
              <a:extLst>
                <a:ext uri="{28A0092B-C50C-407E-A947-70E740481C1C}">
                  <a14:useLocalDpi xmlns:a14="http://schemas.microsoft.com/office/drawing/2010/main" val="0"/>
                </a:ext>
              </a:extLst>
            </a:blip>
            <a:srcRect l="7061" t="71451" r="3322" b="3085"/>
            <a:stretch/>
          </p:blipFill>
          <p:spPr>
            <a:xfrm>
              <a:off x="1900404" y="3886200"/>
              <a:ext cx="5243826" cy="838200"/>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32663" b="29102"/>
            <a:stretch/>
          </p:blipFill>
          <p:spPr>
            <a:xfrm>
              <a:off x="1750650" y="5051888"/>
              <a:ext cx="5562600" cy="1196512"/>
            </a:xfrm>
            <a:prstGeom prst="rect">
              <a:avLst/>
            </a:prstGeom>
          </p:spPr>
        </p:pic>
        <p:sp>
          <p:nvSpPr>
            <p:cNvPr id="20" name="Title 1"/>
            <p:cNvSpPr txBox="1">
              <a:spLocks/>
            </p:cNvSpPr>
            <p:nvPr/>
          </p:nvSpPr>
          <p:spPr>
            <a:xfrm>
              <a:off x="881899" y="3886200"/>
              <a:ext cx="1203917"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chemeClr val="accent2"/>
                  </a:solidFill>
                </a:rPr>
                <a:t>Tier 2</a:t>
              </a:r>
            </a:p>
          </p:txBody>
        </p:sp>
        <p:sp>
          <p:nvSpPr>
            <p:cNvPr id="29" name="TextBox 28"/>
            <p:cNvSpPr txBox="1"/>
            <p:nvPr/>
          </p:nvSpPr>
          <p:spPr>
            <a:xfrm>
              <a:off x="6374498" y="5139154"/>
              <a:ext cx="1169457" cy="347246"/>
            </a:xfrm>
            <a:prstGeom prst="rect">
              <a:avLst/>
            </a:prstGeom>
            <a:noFill/>
            <a:ln w="28575">
              <a:solidFill>
                <a:schemeClr val="accent2"/>
              </a:solidFill>
            </a:ln>
          </p:spPr>
          <p:txBody>
            <a:bodyPr wrap="square" rtlCol="0" anchor="ctr">
              <a:spAutoFit/>
            </a:bodyPr>
            <a:lstStyle/>
            <a:p>
              <a:r>
                <a:rPr lang="en-US" sz="1600" dirty="0"/>
                <a:t>Reading</a:t>
              </a:r>
            </a:p>
          </p:txBody>
        </p:sp>
        <p:sp>
          <p:nvSpPr>
            <p:cNvPr id="30" name="TextBox 29"/>
            <p:cNvSpPr txBox="1"/>
            <p:nvPr/>
          </p:nvSpPr>
          <p:spPr>
            <a:xfrm>
              <a:off x="6374498" y="4800600"/>
              <a:ext cx="909771" cy="338554"/>
            </a:xfrm>
            <a:prstGeom prst="rect">
              <a:avLst/>
            </a:prstGeom>
            <a:noFill/>
            <a:ln w="28575">
              <a:solidFill>
                <a:schemeClr val="accent2"/>
              </a:solidFill>
            </a:ln>
          </p:spPr>
          <p:txBody>
            <a:bodyPr wrap="square" rtlCol="0" anchor="ctr">
              <a:spAutoFit/>
            </a:bodyPr>
            <a:lstStyle/>
            <a:p>
              <a:r>
                <a:rPr lang="en-US" sz="1600" dirty="0"/>
                <a:t>Writing</a:t>
              </a:r>
            </a:p>
          </p:txBody>
        </p:sp>
        <p:sp>
          <p:nvSpPr>
            <p:cNvPr id="31" name="TextBox 30"/>
            <p:cNvSpPr txBox="1"/>
            <p:nvPr/>
          </p:nvSpPr>
          <p:spPr>
            <a:xfrm>
              <a:off x="1221364" y="4800600"/>
              <a:ext cx="1371600" cy="338554"/>
            </a:xfrm>
            <a:prstGeom prst="rect">
              <a:avLst/>
            </a:prstGeom>
            <a:noFill/>
            <a:ln w="28575">
              <a:solidFill>
                <a:schemeClr val="accent2"/>
              </a:solidFill>
            </a:ln>
          </p:spPr>
          <p:txBody>
            <a:bodyPr wrap="square" rtlCol="0" anchor="ctr">
              <a:spAutoFit/>
            </a:bodyPr>
            <a:lstStyle/>
            <a:p>
              <a:pPr algn="r"/>
              <a:r>
                <a:rPr lang="en-US" sz="1600" dirty="0" smtClean="0"/>
                <a:t>Mathematics</a:t>
              </a:r>
              <a:endParaRPr lang="en-US" sz="1600" dirty="0"/>
            </a:p>
          </p:txBody>
        </p:sp>
        <p:sp>
          <p:nvSpPr>
            <p:cNvPr id="32" name="TextBox 31"/>
            <p:cNvSpPr txBox="1"/>
            <p:nvPr/>
          </p:nvSpPr>
          <p:spPr>
            <a:xfrm>
              <a:off x="6374498" y="5825727"/>
              <a:ext cx="1666962" cy="584775"/>
            </a:xfrm>
            <a:prstGeom prst="rect">
              <a:avLst/>
            </a:prstGeom>
            <a:noFill/>
            <a:ln w="28575">
              <a:solidFill>
                <a:schemeClr val="accent2"/>
              </a:solidFill>
            </a:ln>
          </p:spPr>
          <p:txBody>
            <a:bodyPr wrap="square" rtlCol="0" anchor="ctr">
              <a:spAutoFit/>
            </a:bodyPr>
            <a:lstStyle/>
            <a:p>
              <a:r>
                <a:rPr lang="en-US" sz="1600" dirty="0"/>
                <a:t>Science &amp; Technology</a:t>
              </a:r>
            </a:p>
          </p:txBody>
        </p:sp>
        <p:sp>
          <p:nvSpPr>
            <p:cNvPr id="33" name="TextBox 32"/>
            <p:cNvSpPr txBox="1"/>
            <p:nvPr/>
          </p:nvSpPr>
          <p:spPr>
            <a:xfrm>
              <a:off x="648175" y="5476135"/>
              <a:ext cx="1944789" cy="595604"/>
            </a:xfrm>
            <a:prstGeom prst="rect">
              <a:avLst/>
            </a:prstGeom>
            <a:noFill/>
            <a:ln w="28575">
              <a:solidFill>
                <a:schemeClr val="accent2"/>
              </a:solidFill>
            </a:ln>
          </p:spPr>
          <p:txBody>
            <a:bodyPr wrap="square" rtlCol="0" anchor="ctr">
              <a:spAutoFit/>
            </a:bodyPr>
            <a:lstStyle/>
            <a:p>
              <a:pPr algn="r"/>
              <a:r>
                <a:rPr lang="en-US" sz="1600" dirty="0"/>
                <a:t>Critical </a:t>
              </a:r>
              <a:r>
                <a:rPr lang="en-US" sz="1600" dirty="0" smtClean="0"/>
                <a:t>&amp; Analytical </a:t>
              </a:r>
              <a:r>
                <a:rPr lang="en-US" sz="1600" dirty="0"/>
                <a:t>Thinking</a:t>
              </a:r>
            </a:p>
          </p:txBody>
        </p:sp>
        <p:sp>
          <p:nvSpPr>
            <p:cNvPr id="34" name="TextBox 33"/>
            <p:cNvSpPr txBox="1"/>
            <p:nvPr/>
          </p:nvSpPr>
          <p:spPr>
            <a:xfrm>
              <a:off x="6374498" y="5486400"/>
              <a:ext cx="1666962" cy="338554"/>
            </a:xfrm>
            <a:prstGeom prst="rect">
              <a:avLst/>
            </a:prstGeom>
            <a:noFill/>
            <a:ln w="28575">
              <a:solidFill>
                <a:schemeClr val="accent2"/>
              </a:solidFill>
            </a:ln>
          </p:spPr>
          <p:txBody>
            <a:bodyPr wrap="square" rtlCol="0" anchor="ctr">
              <a:spAutoFit/>
            </a:bodyPr>
            <a:lstStyle/>
            <a:p>
              <a:r>
                <a:rPr lang="en-US" sz="1600" dirty="0"/>
                <a:t>Communication</a:t>
              </a:r>
            </a:p>
          </p:txBody>
        </p:sp>
        <p:sp>
          <p:nvSpPr>
            <p:cNvPr id="35" name="TextBox 34"/>
            <p:cNvSpPr txBox="1"/>
            <p:nvPr/>
          </p:nvSpPr>
          <p:spPr>
            <a:xfrm>
              <a:off x="947045" y="5139154"/>
              <a:ext cx="1645920" cy="338554"/>
            </a:xfrm>
            <a:prstGeom prst="rect">
              <a:avLst/>
            </a:prstGeom>
            <a:noFill/>
            <a:ln w="28575">
              <a:solidFill>
                <a:schemeClr val="accent2"/>
              </a:solidFill>
            </a:ln>
          </p:spPr>
          <p:txBody>
            <a:bodyPr wrap="square" rtlCol="0" anchor="ctr">
              <a:spAutoFit/>
            </a:bodyPr>
            <a:lstStyle/>
            <a:p>
              <a:pPr algn="r"/>
              <a:r>
                <a:rPr lang="en-US" sz="1600" dirty="0"/>
                <a:t>Computer Skills</a:t>
              </a:r>
            </a:p>
          </p:txBody>
        </p:sp>
      </p:grpSp>
      <p:grpSp>
        <p:nvGrpSpPr>
          <p:cNvPr id="40" name="Group 39"/>
          <p:cNvGrpSpPr/>
          <p:nvPr/>
        </p:nvGrpSpPr>
        <p:grpSpPr>
          <a:xfrm>
            <a:off x="1128202" y="1066800"/>
            <a:ext cx="6981178" cy="2743200"/>
            <a:chOff x="702044" y="1066800"/>
            <a:chExt cx="6869820" cy="2775560"/>
          </a:xfrm>
        </p:grpSpPr>
        <p:pic>
          <p:nvPicPr>
            <p:cNvPr id="10" name="Picture 9"/>
            <p:cNvPicPr>
              <a:picLocks noChangeAspect="1"/>
            </p:cNvPicPr>
            <p:nvPr/>
          </p:nvPicPr>
          <p:blipFill rotWithShape="1">
            <a:blip r:embed="rId5" cstate="print">
              <a:duotone>
                <a:prstClr val="black"/>
                <a:schemeClr val="accent1">
                  <a:tint val="45000"/>
                  <a:satMod val="400000"/>
                </a:schemeClr>
              </a:duotone>
              <a:extLst>
                <a:ext uri="{28A0092B-C50C-407E-A947-70E740481C1C}">
                  <a14:useLocalDpi xmlns:a14="http://schemas.microsoft.com/office/drawing/2010/main" val="0"/>
                </a:ext>
              </a:extLst>
            </a:blip>
            <a:srcRect l="6944" t="70839" r="3842" b="3287"/>
            <a:stretch/>
          </p:blipFill>
          <p:spPr>
            <a:xfrm>
              <a:off x="1689378" y="1066800"/>
              <a:ext cx="5103504" cy="832668"/>
            </a:xfrm>
            <a:prstGeom prst="rect">
              <a:avLst/>
            </a:prstGeom>
          </p:spPr>
        </p:pic>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t="29835" b="28843"/>
            <a:stretch/>
          </p:blipFill>
          <p:spPr>
            <a:xfrm>
              <a:off x="1932158" y="2645848"/>
              <a:ext cx="5147150" cy="1196512"/>
            </a:xfrm>
            <a:prstGeom prst="rect">
              <a:avLst/>
            </a:prstGeom>
          </p:spPr>
        </p:pic>
        <p:sp>
          <p:nvSpPr>
            <p:cNvPr id="19" name="Title 1"/>
            <p:cNvSpPr txBox="1">
              <a:spLocks/>
            </p:cNvSpPr>
            <p:nvPr/>
          </p:nvSpPr>
          <p:spPr>
            <a:xfrm>
              <a:off x="702044" y="1066800"/>
              <a:ext cx="1169758" cy="83266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chemeClr val="accent1"/>
                  </a:solidFill>
                </a:rPr>
                <a:t>Tier 1</a:t>
              </a:r>
            </a:p>
          </p:txBody>
        </p:sp>
        <p:sp>
          <p:nvSpPr>
            <p:cNvPr id="22" name="TextBox 21"/>
            <p:cNvSpPr txBox="1"/>
            <p:nvPr/>
          </p:nvSpPr>
          <p:spPr>
            <a:xfrm>
              <a:off x="6001110" y="1986833"/>
              <a:ext cx="1570754" cy="584775"/>
            </a:xfrm>
            <a:prstGeom prst="rect">
              <a:avLst/>
            </a:prstGeom>
            <a:noFill/>
            <a:ln w="28575">
              <a:solidFill>
                <a:schemeClr val="accent1"/>
              </a:solidFill>
            </a:ln>
          </p:spPr>
          <p:txBody>
            <a:bodyPr wrap="square" rtlCol="0" anchor="ctr">
              <a:spAutoFit/>
            </a:bodyPr>
            <a:lstStyle/>
            <a:p>
              <a:pPr algn="ctr"/>
              <a:r>
                <a:rPr lang="en-US" sz="1600" dirty="0"/>
                <a:t>Interpersonal Skills</a:t>
              </a:r>
            </a:p>
          </p:txBody>
        </p:sp>
        <p:sp>
          <p:nvSpPr>
            <p:cNvPr id="23" name="TextBox 22"/>
            <p:cNvSpPr txBox="1"/>
            <p:nvPr/>
          </p:nvSpPr>
          <p:spPr>
            <a:xfrm>
              <a:off x="6568354" y="2569612"/>
              <a:ext cx="1003510" cy="342548"/>
            </a:xfrm>
            <a:prstGeom prst="rect">
              <a:avLst/>
            </a:prstGeom>
            <a:noFill/>
            <a:ln w="28575">
              <a:solidFill>
                <a:schemeClr val="accent1"/>
              </a:solidFill>
            </a:ln>
          </p:spPr>
          <p:txBody>
            <a:bodyPr wrap="square" rtlCol="0" anchor="ctr">
              <a:spAutoFit/>
            </a:bodyPr>
            <a:lstStyle/>
            <a:p>
              <a:pPr algn="ctr"/>
              <a:r>
                <a:rPr lang="en-US" sz="1600" dirty="0"/>
                <a:t>Integrity</a:t>
              </a:r>
            </a:p>
          </p:txBody>
        </p:sp>
        <p:sp>
          <p:nvSpPr>
            <p:cNvPr id="24" name="TextBox 23"/>
            <p:cNvSpPr txBox="1"/>
            <p:nvPr/>
          </p:nvSpPr>
          <p:spPr>
            <a:xfrm>
              <a:off x="1073569" y="2567120"/>
              <a:ext cx="1066800" cy="342548"/>
            </a:xfrm>
            <a:prstGeom prst="rect">
              <a:avLst/>
            </a:prstGeom>
            <a:noFill/>
            <a:ln w="28575">
              <a:solidFill>
                <a:schemeClr val="accent1"/>
              </a:solidFill>
            </a:ln>
          </p:spPr>
          <p:txBody>
            <a:bodyPr wrap="square" rtlCol="0" anchor="ctr">
              <a:spAutoFit/>
            </a:bodyPr>
            <a:lstStyle/>
            <a:p>
              <a:r>
                <a:rPr lang="en-US" sz="1600" dirty="0" smtClean="0"/>
                <a:t> Initiative</a:t>
              </a:r>
              <a:endParaRPr lang="en-US" sz="1600" dirty="0"/>
            </a:p>
          </p:txBody>
        </p:sp>
        <p:sp>
          <p:nvSpPr>
            <p:cNvPr id="25" name="TextBox 24"/>
            <p:cNvSpPr txBox="1"/>
            <p:nvPr/>
          </p:nvSpPr>
          <p:spPr>
            <a:xfrm>
              <a:off x="1073569" y="2904392"/>
              <a:ext cx="1709647" cy="342548"/>
            </a:xfrm>
            <a:prstGeom prst="rect">
              <a:avLst/>
            </a:prstGeom>
            <a:noFill/>
            <a:ln w="28575">
              <a:solidFill>
                <a:schemeClr val="accent1"/>
              </a:solidFill>
            </a:ln>
          </p:spPr>
          <p:txBody>
            <a:bodyPr wrap="square" rtlCol="0" anchor="ctr">
              <a:spAutoFit/>
            </a:bodyPr>
            <a:lstStyle/>
            <a:p>
              <a:r>
                <a:rPr lang="en-US" sz="1600" dirty="0"/>
                <a:t> </a:t>
              </a:r>
              <a:r>
                <a:rPr lang="en-US" sz="1600" dirty="0" smtClean="0"/>
                <a:t>Professionalism</a:t>
              </a:r>
              <a:endParaRPr lang="en-US" sz="1600" dirty="0"/>
            </a:p>
          </p:txBody>
        </p:sp>
        <p:sp>
          <p:nvSpPr>
            <p:cNvPr id="26" name="TextBox 25"/>
            <p:cNvSpPr txBox="1"/>
            <p:nvPr/>
          </p:nvSpPr>
          <p:spPr>
            <a:xfrm>
              <a:off x="1073214" y="1986833"/>
              <a:ext cx="1493293" cy="584775"/>
            </a:xfrm>
            <a:prstGeom prst="rect">
              <a:avLst/>
            </a:prstGeom>
            <a:noFill/>
            <a:ln w="28575">
              <a:solidFill>
                <a:schemeClr val="accent1"/>
              </a:solidFill>
            </a:ln>
          </p:spPr>
          <p:txBody>
            <a:bodyPr wrap="square" rtlCol="0" anchor="ctr">
              <a:spAutoFit/>
            </a:bodyPr>
            <a:lstStyle/>
            <a:p>
              <a:pPr algn="ctr"/>
              <a:r>
                <a:rPr lang="en-US" sz="1600" dirty="0"/>
                <a:t>Lifelong Learning</a:t>
              </a:r>
            </a:p>
          </p:txBody>
        </p:sp>
        <p:sp>
          <p:nvSpPr>
            <p:cNvPr id="28" name="TextBox 27"/>
            <p:cNvSpPr txBox="1"/>
            <p:nvPr/>
          </p:nvSpPr>
          <p:spPr>
            <a:xfrm>
              <a:off x="2570950" y="1986833"/>
              <a:ext cx="1640671" cy="584775"/>
            </a:xfrm>
            <a:prstGeom prst="rect">
              <a:avLst/>
            </a:prstGeom>
            <a:noFill/>
            <a:ln w="28575">
              <a:solidFill>
                <a:schemeClr val="accent1"/>
              </a:solidFill>
            </a:ln>
          </p:spPr>
          <p:txBody>
            <a:bodyPr wrap="square" rtlCol="0" anchor="ctr">
              <a:spAutoFit/>
            </a:bodyPr>
            <a:lstStyle/>
            <a:p>
              <a:pPr algn="ctr"/>
              <a:r>
                <a:rPr lang="en-US" sz="1600" dirty="0"/>
                <a:t>Adaptability &amp; Flexibility </a:t>
              </a:r>
            </a:p>
          </p:txBody>
        </p:sp>
        <p:sp>
          <p:nvSpPr>
            <p:cNvPr id="36" name="TextBox 35"/>
            <p:cNvSpPr txBox="1"/>
            <p:nvPr/>
          </p:nvSpPr>
          <p:spPr>
            <a:xfrm>
              <a:off x="4211621" y="1986833"/>
              <a:ext cx="1789492" cy="584775"/>
            </a:xfrm>
            <a:prstGeom prst="rect">
              <a:avLst/>
            </a:prstGeom>
            <a:noFill/>
            <a:ln w="28575">
              <a:solidFill>
                <a:schemeClr val="accent1"/>
              </a:solidFill>
            </a:ln>
          </p:spPr>
          <p:txBody>
            <a:bodyPr wrap="square" rtlCol="0" anchor="ctr">
              <a:spAutoFit/>
            </a:bodyPr>
            <a:lstStyle/>
            <a:p>
              <a:pPr algn="ctr"/>
              <a:r>
                <a:rPr lang="en-US" sz="1600" dirty="0"/>
                <a:t>Dependability &amp; Reliability</a:t>
              </a:r>
            </a:p>
          </p:txBody>
        </p:sp>
      </p:grpSp>
    </p:spTree>
    <p:extLst>
      <p:ext uri="{BB962C8B-B14F-4D97-AF65-F5344CB8AC3E}">
        <p14:creationId xmlns:p14="http://schemas.microsoft.com/office/powerpoint/2010/main" val="18705577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Displaying Engineering Model Graphic.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Title 1"/>
          <p:cNvSpPr txBox="1">
            <a:spLocks/>
          </p:cNvSpPr>
          <p:nvPr/>
        </p:nvSpPr>
        <p:spPr>
          <a:xfrm>
            <a:off x="457200" y="174170"/>
            <a:ext cx="8229600" cy="88696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chemeClr val="bg1">
                    <a:lumMod val="50000"/>
                  </a:schemeClr>
                </a:solidFill>
              </a:rPr>
              <a:t>Workplace Competencies: Tier 3</a:t>
            </a:r>
          </a:p>
        </p:txBody>
      </p:sp>
      <p:cxnSp>
        <p:nvCxnSpPr>
          <p:cNvPr id="12" name="Straight Connector 11"/>
          <p:cNvCxnSpPr/>
          <p:nvPr/>
        </p:nvCxnSpPr>
        <p:spPr>
          <a:xfrm>
            <a:off x="533400" y="1066799"/>
            <a:ext cx="8077200" cy="0"/>
          </a:xfrm>
          <a:prstGeom prst="line">
            <a:avLst/>
          </a:prstGeom>
          <a:ln w="28575">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971943" y="1230086"/>
            <a:ext cx="7216789" cy="4816196"/>
            <a:chOff x="1004601" y="1230086"/>
            <a:chExt cx="7216789" cy="4816196"/>
          </a:xfrm>
        </p:grpSpPr>
        <p:grpSp>
          <p:nvGrpSpPr>
            <p:cNvPr id="30" name="Group 29"/>
            <p:cNvGrpSpPr/>
            <p:nvPr/>
          </p:nvGrpSpPr>
          <p:grpSpPr>
            <a:xfrm>
              <a:off x="1004601" y="1230086"/>
              <a:ext cx="7216789" cy="4816196"/>
              <a:chOff x="1142671" y="1230086"/>
              <a:chExt cx="7216789" cy="4816196"/>
            </a:xfrm>
          </p:grpSpPr>
          <p:pic>
            <p:nvPicPr>
              <p:cNvPr id="2" name="Picture 1"/>
              <p:cNvPicPr>
                <a:picLocks noChangeAspect="1"/>
              </p:cNvPicPr>
              <p:nvPr/>
            </p:nvPicPr>
            <p:blipFill rotWithShape="1">
              <a:blip r:embed="rId3" cstate="print">
                <a:duotone>
                  <a:prstClr val="black"/>
                  <a:schemeClr val="accent3">
                    <a:lumMod val="75000"/>
                    <a:tint val="45000"/>
                    <a:satMod val="400000"/>
                  </a:schemeClr>
                </a:duotone>
                <a:extLst>
                  <a:ext uri="{28A0092B-C50C-407E-A947-70E740481C1C}">
                    <a14:useLocalDpi xmlns:a14="http://schemas.microsoft.com/office/drawing/2010/main" val="0"/>
                  </a:ext>
                </a:extLst>
              </a:blip>
              <a:srcRect l="8542" t="70645" r="4325" b="2251"/>
              <a:stretch/>
            </p:blipFill>
            <p:spPr>
              <a:xfrm>
                <a:off x="2186973" y="1230086"/>
                <a:ext cx="5212080" cy="912114"/>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6484" t="23783" r="5473" b="24110"/>
              <a:stretch/>
            </p:blipFill>
            <p:spPr>
              <a:xfrm>
                <a:off x="2136688" y="2133600"/>
                <a:ext cx="5212080" cy="1735322"/>
              </a:xfrm>
              <a:prstGeom prst="rect">
                <a:avLst/>
              </a:prstGeom>
            </p:spPr>
          </p:pic>
          <p:grpSp>
            <p:nvGrpSpPr>
              <p:cNvPr id="29" name="Group 28"/>
              <p:cNvGrpSpPr/>
              <p:nvPr/>
            </p:nvGrpSpPr>
            <p:grpSpPr>
              <a:xfrm>
                <a:off x="1142671" y="4036160"/>
                <a:ext cx="7216789" cy="2010122"/>
                <a:chOff x="1142671" y="3883760"/>
                <a:chExt cx="7216789" cy="2010122"/>
              </a:xfrm>
            </p:grpSpPr>
            <p:sp>
              <p:nvSpPr>
                <p:cNvPr id="18" name="TextBox 17"/>
                <p:cNvSpPr txBox="1"/>
                <p:nvPr/>
              </p:nvSpPr>
              <p:spPr>
                <a:xfrm>
                  <a:off x="6895645" y="4476001"/>
                  <a:ext cx="1459806" cy="338554"/>
                </a:xfrm>
                <a:prstGeom prst="rect">
                  <a:avLst/>
                </a:prstGeom>
                <a:noFill/>
                <a:ln w="38100">
                  <a:solidFill>
                    <a:schemeClr val="accent3"/>
                  </a:solidFill>
                </a:ln>
              </p:spPr>
              <p:txBody>
                <a:bodyPr wrap="square" rtlCol="0" anchor="ctr">
                  <a:spAutoFit/>
                </a:bodyPr>
                <a:lstStyle/>
                <a:p>
                  <a:pPr algn="ctr"/>
                  <a:r>
                    <a:rPr lang="en-US" sz="1600" dirty="0"/>
                    <a:t>Teamwork</a:t>
                  </a:r>
                </a:p>
              </p:txBody>
            </p:sp>
            <p:sp>
              <p:nvSpPr>
                <p:cNvPr id="20" name="TextBox 19"/>
                <p:cNvSpPr txBox="1"/>
                <p:nvPr/>
              </p:nvSpPr>
              <p:spPr>
                <a:xfrm>
                  <a:off x="3335800" y="3883760"/>
                  <a:ext cx="1280160" cy="584775"/>
                </a:xfrm>
                <a:prstGeom prst="rect">
                  <a:avLst/>
                </a:prstGeom>
                <a:noFill/>
                <a:ln w="38100">
                  <a:solidFill>
                    <a:schemeClr val="accent3"/>
                  </a:solidFill>
                </a:ln>
              </p:spPr>
              <p:txBody>
                <a:bodyPr wrap="square" rtlCol="0" anchor="ctr">
                  <a:spAutoFit/>
                </a:bodyPr>
                <a:lstStyle/>
                <a:p>
                  <a:pPr algn="ctr"/>
                  <a:r>
                    <a:rPr lang="en-US" sz="1600" dirty="0"/>
                    <a:t>Planning &amp; Organizing </a:t>
                  </a:r>
                </a:p>
              </p:txBody>
            </p:sp>
            <p:sp>
              <p:nvSpPr>
                <p:cNvPr id="21" name="TextBox 20"/>
                <p:cNvSpPr txBox="1"/>
                <p:nvPr/>
              </p:nvSpPr>
              <p:spPr>
                <a:xfrm>
                  <a:off x="1142671" y="5062885"/>
                  <a:ext cx="2194560" cy="830997"/>
                </a:xfrm>
                <a:prstGeom prst="rect">
                  <a:avLst/>
                </a:prstGeom>
                <a:noFill/>
                <a:ln w="38100">
                  <a:solidFill>
                    <a:schemeClr val="accent3"/>
                  </a:solidFill>
                </a:ln>
              </p:spPr>
              <p:txBody>
                <a:bodyPr wrap="square" rtlCol="0" anchor="ctr">
                  <a:spAutoFit/>
                </a:bodyPr>
                <a:lstStyle/>
                <a:p>
                  <a:pPr algn="ctr"/>
                  <a:r>
                    <a:rPr lang="en-US" sz="1600" dirty="0"/>
                    <a:t>Problem Solving, Prevention &amp; </a:t>
                  </a:r>
                  <a:endParaRPr lang="en-US" sz="1600" dirty="0" smtClean="0"/>
                </a:p>
                <a:p>
                  <a:pPr algn="ctr"/>
                  <a:r>
                    <a:rPr lang="en-US" sz="1600" dirty="0" smtClean="0"/>
                    <a:t>Decision </a:t>
                  </a:r>
                  <a:r>
                    <a:rPr lang="en-US" sz="1600" dirty="0"/>
                    <a:t>Making </a:t>
                  </a:r>
                </a:p>
              </p:txBody>
            </p:sp>
            <p:sp>
              <p:nvSpPr>
                <p:cNvPr id="22" name="TextBox 21"/>
                <p:cNvSpPr txBox="1"/>
                <p:nvPr/>
              </p:nvSpPr>
              <p:spPr>
                <a:xfrm>
                  <a:off x="5255293" y="4476001"/>
                  <a:ext cx="1645920" cy="584775"/>
                </a:xfrm>
                <a:prstGeom prst="rect">
                  <a:avLst/>
                </a:prstGeom>
                <a:noFill/>
                <a:ln w="38100">
                  <a:solidFill>
                    <a:schemeClr val="accent3"/>
                  </a:solidFill>
                </a:ln>
              </p:spPr>
              <p:txBody>
                <a:bodyPr wrap="square" rtlCol="0" anchor="ctr">
                  <a:spAutoFit/>
                </a:bodyPr>
                <a:lstStyle/>
                <a:p>
                  <a:pPr algn="ctr"/>
                  <a:r>
                    <a:rPr lang="en-US" sz="1600" dirty="0"/>
                    <a:t>Business Fundamentals</a:t>
                  </a:r>
                </a:p>
              </p:txBody>
            </p:sp>
            <p:sp>
              <p:nvSpPr>
                <p:cNvPr id="23" name="TextBox 22"/>
                <p:cNvSpPr txBox="1"/>
                <p:nvPr/>
              </p:nvSpPr>
              <p:spPr>
                <a:xfrm>
                  <a:off x="4622382" y="3883760"/>
                  <a:ext cx="1463040" cy="584775"/>
                </a:xfrm>
                <a:prstGeom prst="rect">
                  <a:avLst/>
                </a:prstGeom>
                <a:noFill/>
                <a:ln w="38100">
                  <a:solidFill>
                    <a:schemeClr val="accent3"/>
                  </a:solidFill>
                </a:ln>
              </p:spPr>
              <p:txBody>
                <a:bodyPr wrap="square" rtlCol="0" anchor="ctr">
                  <a:spAutoFit/>
                </a:bodyPr>
                <a:lstStyle/>
                <a:p>
                  <a:pPr algn="ctr"/>
                  <a:r>
                    <a:rPr lang="en-US" sz="1600" dirty="0"/>
                    <a:t>Scheduling &amp; Coordinating</a:t>
                  </a:r>
                </a:p>
              </p:txBody>
            </p:sp>
            <p:sp>
              <p:nvSpPr>
                <p:cNvPr id="24" name="TextBox 23"/>
                <p:cNvSpPr txBox="1"/>
                <p:nvPr/>
              </p:nvSpPr>
              <p:spPr>
                <a:xfrm>
                  <a:off x="1142671" y="4476001"/>
                  <a:ext cx="2194560" cy="584775"/>
                </a:xfrm>
                <a:prstGeom prst="rect">
                  <a:avLst/>
                </a:prstGeom>
                <a:noFill/>
                <a:ln w="38100">
                  <a:solidFill>
                    <a:schemeClr val="accent3"/>
                  </a:solidFill>
                </a:ln>
              </p:spPr>
              <p:txBody>
                <a:bodyPr wrap="square" rtlCol="0" anchor="ctr">
                  <a:spAutoFit/>
                </a:bodyPr>
                <a:lstStyle/>
                <a:p>
                  <a:pPr algn="ctr"/>
                  <a:r>
                    <a:rPr lang="en-US" sz="1600" dirty="0"/>
                    <a:t>Checking, Examining, &amp; Recording</a:t>
                  </a:r>
                </a:p>
              </p:txBody>
            </p:sp>
            <p:sp>
              <p:nvSpPr>
                <p:cNvPr id="25" name="TextBox 24"/>
                <p:cNvSpPr txBox="1"/>
                <p:nvPr/>
              </p:nvSpPr>
              <p:spPr>
                <a:xfrm>
                  <a:off x="6899654" y="4812717"/>
                  <a:ext cx="1459806" cy="584775"/>
                </a:xfrm>
                <a:prstGeom prst="rect">
                  <a:avLst/>
                </a:prstGeom>
                <a:noFill/>
                <a:ln w="38100">
                  <a:solidFill>
                    <a:schemeClr val="accent3"/>
                  </a:solidFill>
                </a:ln>
              </p:spPr>
              <p:txBody>
                <a:bodyPr wrap="square" rtlCol="0" anchor="ctr">
                  <a:spAutoFit/>
                </a:bodyPr>
                <a:lstStyle/>
                <a:p>
                  <a:pPr algn="ctr"/>
                  <a:r>
                    <a:rPr lang="en-US" sz="1600" dirty="0"/>
                    <a:t>Creative Thinking</a:t>
                  </a:r>
                </a:p>
              </p:txBody>
            </p:sp>
            <p:sp>
              <p:nvSpPr>
                <p:cNvPr id="26" name="TextBox 25"/>
                <p:cNvSpPr txBox="1"/>
                <p:nvPr/>
              </p:nvSpPr>
              <p:spPr>
                <a:xfrm>
                  <a:off x="6093385" y="3883760"/>
                  <a:ext cx="2262066" cy="584775"/>
                </a:xfrm>
                <a:prstGeom prst="rect">
                  <a:avLst/>
                </a:prstGeom>
                <a:noFill/>
                <a:ln w="38100">
                  <a:solidFill>
                    <a:schemeClr val="accent3"/>
                  </a:solidFill>
                </a:ln>
              </p:spPr>
              <p:txBody>
                <a:bodyPr wrap="square" rtlCol="0" anchor="ctr">
                  <a:spAutoFit/>
                </a:bodyPr>
                <a:lstStyle/>
                <a:p>
                  <a:pPr algn="ctr"/>
                  <a:r>
                    <a:rPr lang="en-US" sz="1600" dirty="0"/>
                    <a:t>Working with Tools &amp; Technology </a:t>
                  </a:r>
                </a:p>
              </p:txBody>
            </p:sp>
            <p:sp>
              <p:nvSpPr>
                <p:cNvPr id="27" name="TextBox 26"/>
                <p:cNvSpPr txBox="1"/>
                <p:nvPr/>
              </p:nvSpPr>
              <p:spPr>
                <a:xfrm>
                  <a:off x="1142671" y="3883760"/>
                  <a:ext cx="2194560" cy="584775"/>
                </a:xfrm>
                <a:prstGeom prst="rect">
                  <a:avLst/>
                </a:prstGeom>
                <a:noFill/>
                <a:ln w="38100">
                  <a:solidFill>
                    <a:schemeClr val="accent3"/>
                  </a:solidFill>
                </a:ln>
              </p:spPr>
              <p:txBody>
                <a:bodyPr wrap="square" rtlCol="0" anchor="ctr">
                  <a:spAutoFit/>
                </a:bodyPr>
                <a:lstStyle/>
                <a:p>
                  <a:pPr algn="ctr"/>
                  <a:r>
                    <a:rPr lang="en-US" sz="1600" dirty="0"/>
                    <a:t>Seeking &amp; Developing Opportunities</a:t>
                  </a:r>
                </a:p>
              </p:txBody>
            </p:sp>
          </p:grpSp>
        </p:grpSp>
        <p:sp>
          <p:nvSpPr>
            <p:cNvPr id="32" name="TextBox 31"/>
            <p:cNvSpPr txBox="1"/>
            <p:nvPr/>
          </p:nvSpPr>
          <p:spPr>
            <a:xfrm>
              <a:off x="3206502" y="4628401"/>
              <a:ext cx="1920240" cy="584775"/>
            </a:xfrm>
            <a:prstGeom prst="rect">
              <a:avLst/>
            </a:prstGeom>
            <a:noFill/>
            <a:ln w="38100">
              <a:solidFill>
                <a:schemeClr val="accent3"/>
              </a:solidFill>
            </a:ln>
          </p:spPr>
          <p:txBody>
            <a:bodyPr wrap="square" rtlCol="0" anchor="ctr">
              <a:spAutoFit/>
            </a:bodyPr>
            <a:lstStyle/>
            <a:p>
              <a:pPr algn="ctr"/>
              <a:r>
                <a:rPr lang="en-US" sz="1600" dirty="0"/>
                <a:t>Client/ Stakeholder Focus</a:t>
              </a:r>
            </a:p>
          </p:txBody>
        </p:sp>
      </p:grpSp>
      <p:sp>
        <p:nvSpPr>
          <p:cNvPr id="31" name="Title 1"/>
          <p:cNvSpPr txBox="1">
            <a:spLocks/>
          </p:cNvSpPr>
          <p:nvPr/>
        </p:nvSpPr>
        <p:spPr>
          <a:xfrm>
            <a:off x="911403" y="1255415"/>
            <a:ext cx="1188720" cy="82296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chemeClr val="accent3">
                    <a:lumMod val="75000"/>
                  </a:schemeClr>
                </a:solidFill>
              </a:rPr>
              <a:t>Tier </a:t>
            </a:r>
            <a:r>
              <a:rPr lang="en-US" sz="3000" b="1" dirty="0" smtClean="0">
                <a:solidFill>
                  <a:schemeClr val="accent3">
                    <a:lumMod val="75000"/>
                  </a:schemeClr>
                </a:solidFill>
              </a:rPr>
              <a:t>3</a:t>
            </a:r>
            <a:endParaRPr lang="en-US" sz="3000" b="1" dirty="0">
              <a:solidFill>
                <a:schemeClr val="accent3">
                  <a:lumMod val="75000"/>
                </a:schemeClr>
              </a:solidFill>
            </a:endParaRPr>
          </a:p>
        </p:txBody>
      </p:sp>
    </p:spTree>
    <p:extLst>
      <p:ext uri="{BB962C8B-B14F-4D97-AF65-F5344CB8AC3E}">
        <p14:creationId xmlns:p14="http://schemas.microsoft.com/office/powerpoint/2010/main" val="37749784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Displaying Engineering Model Graphic.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Title 1"/>
          <p:cNvSpPr txBox="1">
            <a:spLocks/>
          </p:cNvSpPr>
          <p:nvPr/>
        </p:nvSpPr>
        <p:spPr>
          <a:xfrm>
            <a:off x="457200" y="185056"/>
            <a:ext cx="8229600" cy="8869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900" b="1" dirty="0">
                <a:solidFill>
                  <a:schemeClr val="bg1">
                    <a:lumMod val="50000"/>
                  </a:schemeClr>
                </a:solidFill>
              </a:rPr>
              <a:t>Industry-Wide Technical Competencies: Tier 4 </a:t>
            </a:r>
          </a:p>
        </p:txBody>
      </p:sp>
      <p:cxnSp>
        <p:nvCxnSpPr>
          <p:cNvPr id="12" name="Straight Connector 11"/>
          <p:cNvCxnSpPr/>
          <p:nvPr/>
        </p:nvCxnSpPr>
        <p:spPr>
          <a:xfrm>
            <a:off x="533400" y="1066799"/>
            <a:ext cx="8077200" cy="0"/>
          </a:xfrm>
          <a:prstGeom prst="line">
            <a:avLst/>
          </a:prstGeom>
          <a:ln w="28575">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546823" y="1238251"/>
            <a:ext cx="8050354" cy="4629149"/>
            <a:chOff x="557220" y="1238251"/>
            <a:chExt cx="8050354" cy="4629149"/>
          </a:xfrm>
        </p:grpSpPr>
        <p:pic>
          <p:nvPicPr>
            <p:cNvPr id="2" name="Picture 1"/>
            <p:cNvPicPr>
              <a:picLocks noChangeAspect="1"/>
            </p:cNvPicPr>
            <p:nvPr/>
          </p:nvPicPr>
          <p:blipFill rotWithShape="1">
            <a:blip r:embed="rId3" cstate="print">
              <a:duotone>
                <a:prstClr val="black"/>
                <a:schemeClr val="accent4">
                  <a:lumMod val="60000"/>
                  <a:lumOff val="40000"/>
                  <a:tint val="45000"/>
                  <a:satMod val="400000"/>
                </a:schemeClr>
              </a:duotone>
              <a:extLst>
                <a:ext uri="{28A0092B-C50C-407E-A947-70E740481C1C}">
                  <a14:useLocalDpi xmlns:a14="http://schemas.microsoft.com/office/drawing/2010/main" val="0"/>
                </a:ext>
              </a:extLst>
            </a:blip>
            <a:srcRect l="8346" t="70451" r="4853" b="2579"/>
            <a:stretch/>
          </p:blipFill>
          <p:spPr>
            <a:xfrm>
              <a:off x="2026642" y="1238251"/>
              <a:ext cx="5212080" cy="91105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80716" y="2263849"/>
              <a:ext cx="4591826" cy="2583206"/>
            </a:xfrm>
            <a:prstGeom prst="rect">
              <a:avLst/>
            </a:prstGeom>
          </p:spPr>
        </p:pic>
        <p:sp>
          <p:nvSpPr>
            <p:cNvPr id="13" name="TextBox 12"/>
            <p:cNvSpPr txBox="1"/>
            <p:nvPr/>
          </p:nvSpPr>
          <p:spPr>
            <a:xfrm>
              <a:off x="7552876" y="3766904"/>
              <a:ext cx="1054698" cy="343118"/>
            </a:xfrm>
            <a:prstGeom prst="rect">
              <a:avLst/>
            </a:prstGeom>
            <a:noFill/>
            <a:ln w="28575">
              <a:solidFill>
                <a:schemeClr val="accent4"/>
              </a:solidFill>
            </a:ln>
          </p:spPr>
          <p:txBody>
            <a:bodyPr wrap="square" rtlCol="0" anchor="ctr">
              <a:spAutoFit/>
            </a:bodyPr>
            <a:lstStyle/>
            <a:p>
              <a:pPr algn="r"/>
              <a:r>
                <a:rPr lang="en-US" sz="1600" dirty="0"/>
                <a:t>Design</a:t>
              </a:r>
            </a:p>
          </p:txBody>
        </p:sp>
        <p:sp>
          <p:nvSpPr>
            <p:cNvPr id="14" name="TextBox 13"/>
            <p:cNvSpPr txBox="1"/>
            <p:nvPr/>
          </p:nvSpPr>
          <p:spPr>
            <a:xfrm>
              <a:off x="557221" y="4694797"/>
              <a:ext cx="2377440" cy="584775"/>
            </a:xfrm>
            <a:prstGeom prst="rect">
              <a:avLst/>
            </a:prstGeom>
            <a:noFill/>
            <a:ln w="28575">
              <a:solidFill>
                <a:schemeClr val="accent4"/>
              </a:solidFill>
            </a:ln>
          </p:spPr>
          <p:txBody>
            <a:bodyPr wrap="square" rtlCol="0" anchor="ctr">
              <a:spAutoFit/>
            </a:bodyPr>
            <a:lstStyle/>
            <a:p>
              <a:r>
                <a:rPr lang="en-US" sz="1600" dirty="0"/>
                <a:t>Safety, Health, Security,  &amp; Environment </a:t>
              </a:r>
            </a:p>
          </p:txBody>
        </p:sp>
        <p:sp>
          <p:nvSpPr>
            <p:cNvPr id="15" name="TextBox 14"/>
            <p:cNvSpPr txBox="1"/>
            <p:nvPr/>
          </p:nvSpPr>
          <p:spPr>
            <a:xfrm>
              <a:off x="7006992" y="4110022"/>
              <a:ext cx="1600582" cy="584775"/>
            </a:xfrm>
            <a:prstGeom prst="rect">
              <a:avLst/>
            </a:prstGeom>
            <a:noFill/>
            <a:ln w="28575">
              <a:solidFill>
                <a:schemeClr val="accent4"/>
              </a:solidFill>
            </a:ln>
          </p:spPr>
          <p:txBody>
            <a:bodyPr wrap="square" rtlCol="0" anchor="ctr">
              <a:spAutoFit/>
            </a:bodyPr>
            <a:lstStyle/>
            <a:p>
              <a:pPr algn="r"/>
              <a:r>
                <a:rPr lang="en-US" sz="1600" dirty="0"/>
                <a:t>Foundations of Engineering</a:t>
              </a:r>
            </a:p>
          </p:txBody>
        </p:sp>
        <p:sp>
          <p:nvSpPr>
            <p:cNvPr id="16" name="TextBox 15"/>
            <p:cNvSpPr txBox="1"/>
            <p:nvPr/>
          </p:nvSpPr>
          <p:spPr>
            <a:xfrm>
              <a:off x="557221" y="3771468"/>
              <a:ext cx="1920240" cy="338554"/>
            </a:xfrm>
            <a:prstGeom prst="rect">
              <a:avLst/>
            </a:prstGeom>
            <a:noFill/>
            <a:ln w="28575">
              <a:solidFill>
                <a:schemeClr val="accent4"/>
              </a:solidFill>
            </a:ln>
          </p:spPr>
          <p:txBody>
            <a:bodyPr wrap="square" rtlCol="0" anchor="ctr">
              <a:spAutoFit/>
            </a:bodyPr>
            <a:lstStyle/>
            <a:p>
              <a:r>
                <a:rPr lang="en-US" sz="1600" dirty="0"/>
                <a:t>Professional Ethics</a:t>
              </a:r>
            </a:p>
          </p:txBody>
        </p:sp>
        <p:sp>
          <p:nvSpPr>
            <p:cNvPr id="17" name="TextBox 16"/>
            <p:cNvSpPr txBox="1"/>
            <p:nvPr/>
          </p:nvSpPr>
          <p:spPr>
            <a:xfrm>
              <a:off x="557220" y="4110022"/>
              <a:ext cx="1920240" cy="584775"/>
            </a:xfrm>
            <a:prstGeom prst="rect">
              <a:avLst/>
            </a:prstGeom>
            <a:noFill/>
            <a:ln w="28575">
              <a:solidFill>
                <a:schemeClr val="accent4"/>
              </a:solidFill>
            </a:ln>
          </p:spPr>
          <p:txBody>
            <a:bodyPr wrap="square" rtlCol="0" anchor="ctr">
              <a:spAutoFit/>
            </a:bodyPr>
            <a:lstStyle/>
            <a:p>
              <a:r>
                <a:rPr lang="en-US" sz="1600" dirty="0"/>
                <a:t>Quality Control &amp; Quality Assurance</a:t>
              </a:r>
            </a:p>
          </p:txBody>
        </p:sp>
        <p:sp>
          <p:nvSpPr>
            <p:cNvPr id="18" name="TextBox 17"/>
            <p:cNvSpPr txBox="1"/>
            <p:nvPr/>
          </p:nvSpPr>
          <p:spPr>
            <a:xfrm>
              <a:off x="6595894" y="4694797"/>
              <a:ext cx="2011680" cy="584775"/>
            </a:xfrm>
            <a:prstGeom prst="rect">
              <a:avLst/>
            </a:prstGeom>
            <a:noFill/>
            <a:ln w="28575">
              <a:solidFill>
                <a:schemeClr val="accent4"/>
              </a:solidFill>
            </a:ln>
          </p:spPr>
          <p:txBody>
            <a:bodyPr wrap="square" rtlCol="0" anchor="ctr">
              <a:spAutoFit/>
            </a:bodyPr>
            <a:lstStyle/>
            <a:p>
              <a:pPr algn="r"/>
              <a:r>
                <a:rPr lang="en-US" sz="1600" dirty="0"/>
                <a:t>Manufacturing</a:t>
              </a:r>
            </a:p>
            <a:p>
              <a:pPr algn="r"/>
              <a:r>
                <a:rPr lang="en-US" sz="1600" dirty="0"/>
                <a:t>&amp; Construction</a:t>
              </a:r>
            </a:p>
          </p:txBody>
        </p:sp>
        <p:sp>
          <p:nvSpPr>
            <p:cNvPr id="19" name="TextBox 18"/>
            <p:cNvSpPr txBox="1"/>
            <p:nvPr/>
          </p:nvSpPr>
          <p:spPr>
            <a:xfrm>
              <a:off x="4397571" y="5282625"/>
              <a:ext cx="1828800" cy="584775"/>
            </a:xfrm>
            <a:prstGeom prst="rect">
              <a:avLst/>
            </a:prstGeom>
            <a:noFill/>
            <a:ln w="28575">
              <a:solidFill>
                <a:schemeClr val="accent4"/>
              </a:solidFill>
            </a:ln>
          </p:spPr>
          <p:txBody>
            <a:bodyPr wrap="square" rtlCol="0" anchor="ctr">
              <a:spAutoFit/>
            </a:bodyPr>
            <a:lstStyle/>
            <a:p>
              <a:pPr algn="ctr"/>
              <a:r>
                <a:rPr lang="en-US" sz="1600" dirty="0"/>
                <a:t>Operations &amp; Maintenance</a:t>
              </a:r>
            </a:p>
          </p:txBody>
        </p:sp>
        <p:sp>
          <p:nvSpPr>
            <p:cNvPr id="20" name="TextBox 19"/>
            <p:cNvSpPr txBox="1"/>
            <p:nvPr/>
          </p:nvSpPr>
          <p:spPr>
            <a:xfrm>
              <a:off x="2386758" y="5282625"/>
              <a:ext cx="2011680" cy="584775"/>
            </a:xfrm>
            <a:prstGeom prst="rect">
              <a:avLst/>
            </a:prstGeom>
            <a:noFill/>
            <a:ln w="28575">
              <a:solidFill>
                <a:schemeClr val="accent4"/>
              </a:solidFill>
            </a:ln>
          </p:spPr>
          <p:txBody>
            <a:bodyPr wrap="square" rtlCol="0" anchor="ctr">
              <a:spAutoFit/>
            </a:bodyPr>
            <a:lstStyle/>
            <a:p>
              <a:pPr algn="ctr"/>
              <a:r>
                <a:rPr lang="en-US" sz="1600" dirty="0"/>
                <a:t>Business, Legal, &amp; Public Policy</a:t>
              </a:r>
            </a:p>
          </p:txBody>
        </p:sp>
        <p:sp>
          <p:nvSpPr>
            <p:cNvPr id="22" name="TextBox 21"/>
            <p:cNvSpPr txBox="1"/>
            <p:nvPr/>
          </p:nvSpPr>
          <p:spPr>
            <a:xfrm>
              <a:off x="6227187" y="5282625"/>
              <a:ext cx="2380387" cy="584775"/>
            </a:xfrm>
            <a:prstGeom prst="rect">
              <a:avLst/>
            </a:prstGeom>
            <a:noFill/>
            <a:ln w="28575">
              <a:solidFill>
                <a:schemeClr val="accent4"/>
              </a:solidFill>
            </a:ln>
          </p:spPr>
          <p:txBody>
            <a:bodyPr wrap="square" rtlCol="0" anchor="ctr">
              <a:spAutoFit/>
            </a:bodyPr>
            <a:lstStyle/>
            <a:p>
              <a:pPr algn="ctr"/>
              <a:r>
                <a:rPr lang="en-US" sz="1600" dirty="0"/>
                <a:t>Sustainability &amp; Societal     &amp; Environmental Impact</a:t>
              </a:r>
            </a:p>
          </p:txBody>
        </p:sp>
        <p:sp>
          <p:nvSpPr>
            <p:cNvPr id="23" name="TextBox 22"/>
            <p:cNvSpPr txBox="1"/>
            <p:nvPr/>
          </p:nvSpPr>
          <p:spPr>
            <a:xfrm>
              <a:off x="557220" y="5282625"/>
              <a:ext cx="1828800" cy="584775"/>
            </a:xfrm>
            <a:prstGeom prst="rect">
              <a:avLst/>
            </a:prstGeom>
            <a:noFill/>
            <a:ln w="28575">
              <a:solidFill>
                <a:schemeClr val="accent4"/>
              </a:solidFill>
            </a:ln>
          </p:spPr>
          <p:txBody>
            <a:bodyPr wrap="square" rtlCol="0" anchor="ctr">
              <a:spAutoFit/>
            </a:bodyPr>
            <a:lstStyle/>
            <a:p>
              <a:pPr algn="ctr"/>
              <a:r>
                <a:rPr lang="en-US" sz="1600" dirty="0"/>
                <a:t>Engineering Economics</a:t>
              </a:r>
            </a:p>
          </p:txBody>
        </p:sp>
      </p:grpSp>
      <p:sp>
        <p:nvSpPr>
          <p:cNvPr id="24" name="Title 1"/>
          <p:cNvSpPr txBox="1">
            <a:spLocks/>
          </p:cNvSpPr>
          <p:nvPr/>
        </p:nvSpPr>
        <p:spPr>
          <a:xfrm>
            <a:off x="943754" y="1255415"/>
            <a:ext cx="1188720" cy="82296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000" b="1" dirty="0">
                <a:solidFill>
                  <a:schemeClr val="accent4"/>
                </a:solidFill>
              </a:rPr>
              <a:t>Tier </a:t>
            </a:r>
            <a:r>
              <a:rPr lang="en-US" sz="3000" b="1" dirty="0" smtClean="0">
                <a:solidFill>
                  <a:schemeClr val="accent4"/>
                </a:solidFill>
              </a:rPr>
              <a:t>4</a:t>
            </a:r>
            <a:endParaRPr lang="en-US" sz="3000" b="1" dirty="0">
              <a:solidFill>
                <a:schemeClr val="accent4"/>
              </a:solidFill>
            </a:endParaRPr>
          </a:p>
        </p:txBody>
      </p:sp>
    </p:spTree>
    <p:extLst>
      <p:ext uri="{BB962C8B-B14F-4D97-AF65-F5344CB8AC3E}">
        <p14:creationId xmlns:p14="http://schemas.microsoft.com/office/powerpoint/2010/main" val="13007500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52400"/>
            <a:ext cx="8229600" cy="884238"/>
          </a:xfrm>
        </p:spPr>
        <p:txBody>
          <a:bodyPr>
            <a:normAutofit/>
          </a:bodyPr>
          <a:lstStyle/>
          <a:p>
            <a:pPr algn="l"/>
            <a:r>
              <a:rPr lang="en-US" sz="3600" b="1" dirty="0">
                <a:solidFill>
                  <a:schemeClr val="bg1">
                    <a:lumMod val="50000"/>
                  </a:schemeClr>
                </a:solidFill>
              </a:rPr>
              <a:t>Engineering Outcomes</a:t>
            </a:r>
          </a:p>
        </p:txBody>
      </p:sp>
      <p:sp>
        <p:nvSpPr>
          <p:cNvPr id="3" name="Content Placeholder 2"/>
          <p:cNvSpPr>
            <a:spLocks noGrp="1"/>
          </p:cNvSpPr>
          <p:nvPr>
            <p:ph idx="4294967295"/>
          </p:nvPr>
        </p:nvSpPr>
        <p:spPr>
          <a:xfrm>
            <a:off x="457200" y="1104900"/>
            <a:ext cx="8229600" cy="1447800"/>
          </a:xfrm>
        </p:spPr>
        <p:txBody>
          <a:bodyPr>
            <a:noAutofit/>
          </a:bodyPr>
          <a:lstStyle/>
          <a:p>
            <a:pPr marL="0" lvl="0" indent="0" algn="ctr">
              <a:spcBef>
                <a:spcPts val="0"/>
              </a:spcBef>
              <a:buNone/>
              <a:defRPr/>
            </a:pPr>
            <a:r>
              <a:rPr lang="en-US" sz="2400" dirty="0"/>
              <a:t>When engineers apply these fundamental skills in their daily work, they </a:t>
            </a:r>
            <a:r>
              <a:rPr lang="en-US" sz="2400" b="1" dirty="0">
                <a:solidFill>
                  <a:schemeClr val="accent2"/>
                </a:solidFill>
              </a:rPr>
              <a:t>design</a:t>
            </a:r>
            <a:r>
              <a:rPr lang="en-US" sz="2400" dirty="0"/>
              <a:t>, </a:t>
            </a:r>
            <a:r>
              <a:rPr lang="en-US" sz="2400" b="1" dirty="0">
                <a:solidFill>
                  <a:schemeClr val="accent1"/>
                </a:solidFill>
              </a:rPr>
              <a:t>improve</a:t>
            </a:r>
            <a:r>
              <a:rPr lang="en-US" sz="2400" dirty="0"/>
              <a:t>, and </a:t>
            </a:r>
            <a:r>
              <a:rPr lang="en-US" sz="2400" b="1" dirty="0">
                <a:solidFill>
                  <a:schemeClr val="accent4"/>
                </a:solidFill>
              </a:rPr>
              <a:t>sustain</a:t>
            </a:r>
            <a:r>
              <a:rPr lang="en-US" sz="2400" b="1" dirty="0">
                <a:solidFill>
                  <a:schemeClr val="bg2"/>
                </a:solidFill>
              </a:rPr>
              <a:t> </a:t>
            </a:r>
          </a:p>
          <a:p>
            <a:pPr marL="0" lvl="0" indent="0" algn="ctr">
              <a:spcBef>
                <a:spcPts val="0"/>
              </a:spcBef>
              <a:buNone/>
              <a:defRPr/>
            </a:pPr>
            <a:r>
              <a:rPr lang="en-US" sz="2400" dirty="0"/>
              <a:t>the systems and structures we rely on. </a:t>
            </a:r>
          </a:p>
          <a:p>
            <a:pPr marL="0" indent="0" algn="ctr">
              <a:buNone/>
            </a:pPr>
            <a:endParaRPr lang="en-US" sz="2400" dirty="0"/>
          </a:p>
          <a:p>
            <a:pPr marL="0" indent="0" algn="ctr">
              <a:buNone/>
            </a:pPr>
            <a:endParaRPr lang="en-US" sz="2400" dirty="0"/>
          </a:p>
          <a:p>
            <a:pPr marL="0" indent="0" algn="ctr">
              <a:buNone/>
            </a:pPr>
            <a:endParaRPr lang="en-US" sz="2400" dirty="0"/>
          </a:p>
          <a:p>
            <a:pPr marL="0" indent="0" algn="ctr">
              <a:buNone/>
            </a:pPr>
            <a:endParaRPr lang="en-US" sz="2400" dirty="0"/>
          </a:p>
          <a:p>
            <a:pPr marL="0" indent="0" algn="ctr">
              <a:buNone/>
            </a:pPr>
            <a:endParaRPr lang="en-US" sz="2400" dirty="0"/>
          </a:p>
          <a:p>
            <a:pPr marL="0" indent="0" algn="ctr">
              <a:buNone/>
            </a:pPr>
            <a:endParaRPr lang="en-US" sz="2400" dirty="0"/>
          </a:p>
          <a:p>
            <a:pPr marL="0" indent="0" algn="ctr">
              <a:buNone/>
            </a:pPr>
            <a:endParaRPr lang="en-US" sz="2400" i="1" dirty="0"/>
          </a:p>
        </p:txBody>
      </p:sp>
      <p:cxnSp>
        <p:nvCxnSpPr>
          <p:cNvPr id="7" name="Straight Connector 6"/>
          <p:cNvCxnSpPr/>
          <p:nvPr/>
        </p:nvCxnSpPr>
        <p:spPr>
          <a:xfrm>
            <a:off x="533400" y="1069848"/>
            <a:ext cx="8077200" cy="0"/>
          </a:xfrm>
          <a:prstGeom prst="line">
            <a:avLst/>
          </a:prstGeom>
          <a:ln w="28575">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62000" y="5250480"/>
            <a:ext cx="7619999" cy="769441"/>
          </a:xfrm>
          <a:prstGeom prst="rect">
            <a:avLst/>
          </a:prstGeom>
        </p:spPr>
        <p:txBody>
          <a:bodyPr wrap="square">
            <a:spAutoFit/>
          </a:bodyPr>
          <a:lstStyle/>
          <a:p>
            <a:pPr algn="ctr"/>
            <a:r>
              <a:rPr lang="en-US" sz="2200" b="1" dirty="0"/>
              <a:t>Become an engineer, and you too can help to solve the world’s problems competently and with confidence. </a:t>
            </a:r>
          </a:p>
        </p:txBody>
      </p:sp>
      <p:grpSp>
        <p:nvGrpSpPr>
          <p:cNvPr id="40" name="Group 39"/>
          <p:cNvGrpSpPr/>
          <p:nvPr/>
        </p:nvGrpSpPr>
        <p:grpSpPr>
          <a:xfrm>
            <a:off x="133349" y="1676400"/>
            <a:ext cx="8612876" cy="3912055"/>
            <a:chOff x="133349" y="1676400"/>
            <a:chExt cx="8612876" cy="3912055"/>
          </a:xfrm>
        </p:grpSpPr>
        <p:grpSp>
          <p:nvGrpSpPr>
            <p:cNvPr id="4" name="Group 3"/>
            <p:cNvGrpSpPr/>
            <p:nvPr/>
          </p:nvGrpSpPr>
          <p:grpSpPr>
            <a:xfrm flipH="1">
              <a:off x="3131292" y="2657943"/>
              <a:ext cx="5614933" cy="2538302"/>
              <a:chOff x="1457270" y="2929276"/>
              <a:chExt cx="5614933" cy="2538302"/>
            </a:xfrm>
          </p:grpSpPr>
          <p:cxnSp>
            <p:nvCxnSpPr>
              <p:cNvPr id="5" name="Elbow Connector 4"/>
              <p:cNvCxnSpPr/>
              <p:nvPr/>
            </p:nvCxnSpPr>
            <p:spPr>
              <a:xfrm flipH="1">
                <a:off x="3574095" y="2965844"/>
                <a:ext cx="2949002" cy="1371600"/>
              </a:xfrm>
              <a:prstGeom prst="bentConnector3">
                <a:avLst>
                  <a:gd name="adj1" fmla="val 60059"/>
                </a:avLst>
              </a:prstGeom>
              <a:ln w="28575">
                <a:solidFill>
                  <a:schemeClr val="accent1">
                    <a:lumMod val="50000"/>
                  </a:schemeClr>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6" name="Elbow Connector 5"/>
              <p:cNvCxnSpPr/>
              <p:nvPr/>
            </p:nvCxnSpPr>
            <p:spPr>
              <a:xfrm flipH="1">
                <a:off x="6192312" y="4085418"/>
                <a:ext cx="879891" cy="693324"/>
              </a:xfrm>
              <a:prstGeom prst="bentConnector3">
                <a:avLst>
                  <a:gd name="adj1" fmla="val 50000"/>
                </a:avLst>
              </a:prstGeom>
              <a:ln w="28575">
                <a:solidFill>
                  <a:schemeClr val="accent1">
                    <a:lumMod val="50000"/>
                  </a:schemeClr>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8" name="Elbow Connector 7"/>
              <p:cNvCxnSpPr/>
              <p:nvPr/>
            </p:nvCxnSpPr>
            <p:spPr>
              <a:xfrm flipH="1" flipV="1">
                <a:off x="6043730" y="3468405"/>
                <a:ext cx="1028473" cy="617013"/>
              </a:xfrm>
              <a:prstGeom prst="bentConnector3">
                <a:avLst>
                  <a:gd name="adj1" fmla="val 42591"/>
                </a:avLst>
              </a:prstGeom>
              <a:ln w="28575">
                <a:solidFill>
                  <a:schemeClr val="accent1">
                    <a:lumMod val="50000"/>
                  </a:schemeClr>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9" name="Elbow Connector 8"/>
              <p:cNvCxnSpPr/>
              <p:nvPr/>
            </p:nvCxnSpPr>
            <p:spPr>
              <a:xfrm flipH="1">
                <a:off x="3202855" y="2965845"/>
                <a:ext cx="3864585" cy="446424"/>
              </a:xfrm>
              <a:prstGeom prst="bentConnector3">
                <a:avLst>
                  <a:gd name="adj1" fmla="val 59982"/>
                </a:avLst>
              </a:prstGeom>
              <a:ln w="28575">
                <a:solidFill>
                  <a:schemeClr val="accent1">
                    <a:lumMod val="50000"/>
                  </a:schemeClr>
                </a:solidFill>
                <a:tailEnd type="arrow"/>
              </a:ln>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457270" y="3531168"/>
                <a:ext cx="1828800" cy="548640"/>
              </a:xfrm>
              <a:prstGeom prst="rect">
                <a:avLst/>
              </a:prstGeom>
              <a:noFill/>
            </p:spPr>
            <p:txBody>
              <a:bodyPr wrap="square" rtlCol="0">
                <a:spAutoFit/>
              </a:bodyPr>
              <a:lstStyle/>
              <a:p>
                <a:r>
                  <a:rPr lang="en-US" sz="1400" b="1" cap="all" dirty="0">
                    <a:solidFill>
                      <a:schemeClr val="accent2"/>
                    </a:solidFill>
                  </a:rPr>
                  <a:t>DEPENDABLE INFRASTRUCTURE</a:t>
                </a:r>
              </a:p>
            </p:txBody>
          </p:sp>
          <p:sp>
            <p:nvSpPr>
              <p:cNvPr id="12" name="TextBox 11"/>
              <p:cNvSpPr txBox="1"/>
              <p:nvPr/>
            </p:nvSpPr>
            <p:spPr>
              <a:xfrm>
                <a:off x="1821497" y="4944358"/>
                <a:ext cx="1711489" cy="523220"/>
              </a:xfrm>
              <a:prstGeom prst="rect">
                <a:avLst/>
              </a:prstGeom>
              <a:noFill/>
            </p:spPr>
            <p:txBody>
              <a:bodyPr wrap="square" rtlCol="0">
                <a:spAutoFit/>
              </a:bodyPr>
              <a:lstStyle/>
              <a:p>
                <a:r>
                  <a:rPr lang="en-US" sz="1400" b="1" cap="all" dirty="0">
                    <a:solidFill>
                      <a:schemeClr val="accent1"/>
                    </a:solidFill>
                  </a:rPr>
                  <a:t>SAFE FOOD AND WATER SUPPLY</a:t>
                </a:r>
              </a:p>
            </p:txBody>
          </p:sp>
          <p:sp>
            <p:nvSpPr>
              <p:cNvPr id="13" name="TextBox 12"/>
              <p:cNvSpPr txBox="1"/>
              <p:nvPr/>
            </p:nvSpPr>
            <p:spPr>
              <a:xfrm>
                <a:off x="4107495" y="4538533"/>
                <a:ext cx="1313544" cy="738664"/>
              </a:xfrm>
              <a:prstGeom prst="rect">
                <a:avLst/>
              </a:prstGeom>
              <a:noFill/>
            </p:spPr>
            <p:txBody>
              <a:bodyPr wrap="square" rtlCol="0">
                <a:spAutoFit/>
              </a:bodyPr>
              <a:lstStyle/>
              <a:p>
                <a:r>
                  <a:rPr lang="en-US" sz="1400" b="1" cap="all" dirty="0">
                    <a:solidFill>
                      <a:schemeClr val="accent3"/>
                    </a:solidFill>
                  </a:rPr>
                  <a:t>GLOBALLY </a:t>
                </a:r>
              </a:p>
              <a:p>
                <a:r>
                  <a:rPr lang="en-US" sz="1400" b="1" cap="all" dirty="0">
                    <a:solidFill>
                      <a:schemeClr val="accent3"/>
                    </a:solidFill>
                  </a:rPr>
                  <a:t>CONNECTED </a:t>
                </a:r>
              </a:p>
              <a:p>
                <a:r>
                  <a:rPr lang="en-US" sz="1400" b="1" cap="all" dirty="0">
                    <a:solidFill>
                      <a:schemeClr val="accent3"/>
                    </a:solidFill>
                  </a:rPr>
                  <a:t>NETWORKS</a:t>
                </a:r>
              </a:p>
            </p:txBody>
          </p:sp>
          <p:sp>
            <p:nvSpPr>
              <p:cNvPr id="14" name="TextBox 13"/>
              <p:cNvSpPr txBox="1"/>
              <p:nvPr/>
            </p:nvSpPr>
            <p:spPr>
              <a:xfrm>
                <a:off x="4854255" y="3718005"/>
                <a:ext cx="1463040" cy="523220"/>
              </a:xfrm>
              <a:prstGeom prst="rect">
                <a:avLst/>
              </a:prstGeom>
              <a:noFill/>
            </p:spPr>
            <p:txBody>
              <a:bodyPr wrap="square" rtlCol="0">
                <a:spAutoFit/>
              </a:bodyPr>
              <a:lstStyle/>
              <a:p>
                <a:r>
                  <a:rPr lang="en-US" sz="1400" b="1" cap="all" dirty="0">
                    <a:solidFill>
                      <a:schemeClr val="accent4"/>
                    </a:solidFill>
                  </a:rPr>
                  <a:t>Sustainable Power</a:t>
                </a:r>
              </a:p>
            </p:txBody>
          </p:sp>
          <p:pic>
            <p:nvPicPr>
              <p:cNvPr id="15" name="Picture 8"/>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31684" y="2929276"/>
                <a:ext cx="623067" cy="601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0" descr="http://www.clipartbest.com/cliparts/9Tp/yLy/9TpyLyjTE.png"/>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19800" y="4194903"/>
                <a:ext cx="759176" cy="75917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http://megaicons.net/static/img/icons_sizes/8/178/256/charts-mind-map-icon.png"/>
              <p:cNvPicPr>
                <a:picLocks noChangeAspect="1" noChangeArrowheads="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79705" y="4619663"/>
                <a:ext cx="668737" cy="66873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4" descr="http://www.skillingpakistan.org/dmap/img/power.png"/>
              <p:cNvPicPr>
                <a:picLocks noChangeAspect="1" noChangeArrowheads="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75713" y="3023929"/>
                <a:ext cx="600695" cy="776680"/>
              </a:xfrm>
              <a:prstGeom prst="rect">
                <a:avLst/>
              </a:prstGeom>
              <a:noFill/>
              <a:extLst>
                <a:ext uri="{909E8E84-426E-40DD-AFC4-6F175D3DCCD1}">
                  <a14:hiddenFill xmlns:a14="http://schemas.microsoft.com/office/drawing/2010/main">
                    <a:solidFill>
                      <a:srgbClr val="FFFFFF"/>
                    </a:solidFill>
                  </a14:hiddenFill>
                </a:ext>
              </a:extLst>
            </p:spPr>
          </p:pic>
        </p:grpSp>
        <p:pic>
          <p:nvPicPr>
            <p:cNvPr id="20" name="Picture 19"/>
            <p:cNvPicPr>
              <a:picLocks noChangeAspect="1"/>
            </p:cNvPicPr>
            <p:nvPr/>
          </p:nvPicPr>
          <p:blipFill rotWithShape="1">
            <a:blip r:embed="rId7" cstate="print">
              <a:extLst>
                <a:ext uri="{28A0092B-C50C-407E-A947-70E740481C1C}">
                  <a14:useLocalDpi xmlns:a14="http://schemas.microsoft.com/office/drawing/2010/main" val="0"/>
                </a:ext>
              </a:extLst>
            </a:blip>
            <a:srcRect l="27669" t="-673" r="24117" b="673"/>
            <a:stretch/>
          </p:blipFill>
          <p:spPr>
            <a:xfrm>
              <a:off x="133349" y="1676400"/>
              <a:ext cx="3352801" cy="3912055"/>
            </a:xfrm>
            <a:prstGeom prst="rect">
              <a:avLst/>
            </a:prstGeom>
          </p:spPr>
        </p:pic>
      </p:grpSp>
    </p:spTree>
    <p:extLst>
      <p:ext uri="{BB962C8B-B14F-4D97-AF65-F5344CB8AC3E}">
        <p14:creationId xmlns:p14="http://schemas.microsoft.com/office/powerpoint/2010/main" val="31961125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52400"/>
            <a:ext cx="8229600" cy="884238"/>
          </a:xfrm>
        </p:spPr>
        <p:txBody>
          <a:bodyPr>
            <a:normAutofit/>
          </a:bodyPr>
          <a:lstStyle/>
          <a:p>
            <a:pPr algn="l"/>
            <a:r>
              <a:rPr lang="en-US" sz="3600" b="1" dirty="0">
                <a:solidFill>
                  <a:schemeClr val="bg1">
                    <a:lumMod val="50000"/>
                  </a:schemeClr>
                </a:solidFill>
              </a:rPr>
              <a:t>What Can You Do? </a:t>
            </a:r>
          </a:p>
        </p:txBody>
      </p:sp>
      <p:sp>
        <p:nvSpPr>
          <p:cNvPr id="3" name="Content Placeholder 2"/>
          <p:cNvSpPr>
            <a:spLocks noGrp="1"/>
          </p:cNvSpPr>
          <p:nvPr>
            <p:ph idx="4294967295"/>
          </p:nvPr>
        </p:nvSpPr>
        <p:spPr>
          <a:xfrm>
            <a:off x="381000" y="1186143"/>
            <a:ext cx="8229600" cy="4877410"/>
          </a:xfrm>
        </p:spPr>
        <p:txBody>
          <a:bodyPr>
            <a:noAutofit/>
          </a:bodyPr>
          <a:lstStyle/>
          <a:p>
            <a:pPr marL="0" indent="0">
              <a:buNone/>
            </a:pPr>
            <a:r>
              <a:rPr lang="en-US" sz="2400" b="1" u="sng" dirty="0" smtClean="0"/>
              <a:t>Help build </a:t>
            </a:r>
            <a:r>
              <a:rPr lang="en-US" sz="2400" b="1" u="sng" dirty="0"/>
              <a:t>the engineering workforce of the future by: </a:t>
            </a:r>
          </a:p>
          <a:p>
            <a:r>
              <a:rPr lang="en-US" sz="2200" b="1" dirty="0"/>
              <a:t>Adopting the model </a:t>
            </a:r>
            <a:r>
              <a:rPr lang="en-US" sz="2200" dirty="0"/>
              <a:t>in your workplace, across your association, or in your classroom</a:t>
            </a:r>
          </a:p>
          <a:p>
            <a:r>
              <a:rPr lang="en-US" sz="2200" b="1" dirty="0"/>
              <a:t>Developing a Tier-5 model </a:t>
            </a:r>
            <a:r>
              <a:rPr lang="en-US" sz="2200" dirty="0"/>
              <a:t>to build on the Engineering Competency Model with discipline-specific competencies and technical skills</a:t>
            </a:r>
          </a:p>
          <a:p>
            <a:r>
              <a:rPr lang="en-US" sz="2200" b="1" dirty="0"/>
              <a:t>Sharing the content and value of the model </a:t>
            </a:r>
            <a:r>
              <a:rPr lang="en-US" sz="2200" dirty="0"/>
              <a:t>with educators, guidance counselors, administrators, students, and parents to increase awareness and interest in engineering</a:t>
            </a:r>
          </a:p>
          <a:p>
            <a:r>
              <a:rPr lang="en-US" sz="2200" b="1" dirty="0"/>
              <a:t>Strategizing real-world applications</a:t>
            </a:r>
            <a:r>
              <a:rPr lang="en-US" sz="2200" dirty="0"/>
              <a:t> for how the model can be leveraged in academic curricula, workplace trainings, and beyond </a:t>
            </a:r>
          </a:p>
          <a:p>
            <a:r>
              <a:rPr lang="en-US" sz="2200" b="1" dirty="0"/>
              <a:t>Providing feedback </a:t>
            </a:r>
            <a:r>
              <a:rPr lang="en-US" sz="2200" dirty="0"/>
              <a:t>on the model and its use</a:t>
            </a:r>
            <a:endParaRPr lang="en-US" sz="2200" b="1" dirty="0"/>
          </a:p>
        </p:txBody>
      </p:sp>
      <p:cxnSp>
        <p:nvCxnSpPr>
          <p:cNvPr id="7" name="Straight Connector 6"/>
          <p:cNvCxnSpPr/>
          <p:nvPr/>
        </p:nvCxnSpPr>
        <p:spPr>
          <a:xfrm>
            <a:off x="533400" y="1066799"/>
            <a:ext cx="8077200" cy="0"/>
          </a:xfrm>
          <a:prstGeom prst="line">
            <a:avLst/>
          </a:prstGeom>
          <a:ln w="28575">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82163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3505200"/>
            <a:ext cx="8229600" cy="1219200"/>
          </a:xfrm>
        </p:spPr>
        <p:txBody>
          <a:bodyPr>
            <a:noAutofit/>
          </a:bodyPr>
          <a:lstStyle/>
          <a:p>
            <a:pPr marL="0" indent="0" algn="ctr">
              <a:spcBef>
                <a:spcPts val="0"/>
              </a:spcBef>
              <a:buNone/>
            </a:pPr>
            <a:r>
              <a:rPr lang="en-US" sz="2000" dirty="0"/>
              <a:t>Visit </a:t>
            </a:r>
            <a:r>
              <a:rPr lang="en-US" sz="2000" u="sng" dirty="0" smtClean="0">
                <a:solidFill>
                  <a:schemeClr val="accent6"/>
                </a:solidFill>
                <a:hlinkClick r:id="rId3"/>
              </a:rPr>
              <a:t>www.careeronestop.org/CMC/engineering</a:t>
            </a:r>
            <a:r>
              <a:rPr lang="en-US" sz="2000" dirty="0" smtClean="0"/>
              <a:t> </a:t>
            </a:r>
          </a:p>
          <a:p>
            <a:pPr marL="0" indent="0" algn="ctr">
              <a:spcBef>
                <a:spcPts val="0"/>
              </a:spcBef>
              <a:buNone/>
            </a:pPr>
            <a:r>
              <a:rPr lang="en-US" sz="2000" dirty="0" smtClean="0"/>
              <a:t>to </a:t>
            </a:r>
            <a:r>
              <a:rPr lang="en-US" sz="2000" dirty="0"/>
              <a:t>learn more about the </a:t>
            </a:r>
          </a:p>
          <a:p>
            <a:pPr marL="0" indent="0" algn="ctr">
              <a:spcBef>
                <a:spcPts val="0"/>
              </a:spcBef>
              <a:buNone/>
            </a:pPr>
            <a:r>
              <a:rPr lang="en-US" sz="2800" b="1" dirty="0">
                <a:solidFill>
                  <a:schemeClr val="accent2"/>
                </a:solidFill>
              </a:rPr>
              <a:t>Engineering Competency </a:t>
            </a:r>
            <a:r>
              <a:rPr lang="en-US" sz="2800" b="1" dirty="0" smtClean="0">
                <a:solidFill>
                  <a:schemeClr val="accent2"/>
                </a:solidFill>
              </a:rPr>
              <a:t>Model</a:t>
            </a:r>
            <a:endParaRPr lang="en-US" sz="2800" dirty="0"/>
          </a:p>
        </p:txBody>
      </p:sp>
      <p:pic>
        <p:nvPicPr>
          <p:cNvPr id="3074" name="Picture 2" descr="http://www.uefoundation.org/wp-content/uploads/2015/12/UEFlogoRev1w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1312" y="5174585"/>
            <a:ext cx="1097280" cy="109728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85999" y="5300425"/>
            <a:ext cx="4572000" cy="769441"/>
          </a:xfrm>
          <a:prstGeom prst="rect">
            <a:avLst/>
          </a:prstGeom>
        </p:spPr>
        <p:txBody>
          <a:bodyPr>
            <a:spAutoFit/>
          </a:bodyPr>
          <a:lstStyle/>
          <a:p>
            <a:pPr lvl="0" algn="ctr"/>
            <a:r>
              <a:rPr lang="en-US" sz="1400" i="1" dirty="0"/>
              <a:t>This presentation and the development of the model was made possible through </a:t>
            </a:r>
            <a:r>
              <a:rPr lang="en-US" sz="1400" i="1" dirty="0" smtClean="0"/>
              <a:t>the support of the </a:t>
            </a:r>
            <a:endParaRPr lang="en-US" sz="1400" i="1" dirty="0"/>
          </a:p>
          <a:p>
            <a:pPr lvl="0" algn="ctr"/>
            <a:r>
              <a:rPr lang="en-US" sz="1600" b="1" i="1" dirty="0"/>
              <a:t>United Engineering Foundation. </a:t>
            </a:r>
            <a:r>
              <a:rPr lang="en-US" sz="1600" i="1" dirty="0"/>
              <a:t> </a:t>
            </a:r>
          </a:p>
        </p:txBody>
      </p:sp>
      <p:pic>
        <p:nvPicPr>
          <p:cNvPr id="5" name="Picture 4"/>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6588" b="84072" l="31601" r="67179">
                        <a14:backgroundMark x1="60498" y1="23751" x2="60498" y2="23751"/>
                        <a14:backgroundMark x1="38017" y1="23374" x2="38017" y2="23374"/>
                        <a14:backgroundMark x1="36585" y1="71442" x2="36585" y2="71442"/>
                        <a14:backgroundMark x1="61983" y1="72950" x2="61983" y2="72950"/>
                      </a14:backgroundRemoval>
                    </a14:imgEffect>
                  </a14:imgLayer>
                </a14:imgProps>
              </a:ext>
              <a:ext uri="{28A0092B-C50C-407E-A947-70E740481C1C}">
                <a14:useLocalDpi xmlns:a14="http://schemas.microsoft.com/office/drawing/2010/main" val="0"/>
              </a:ext>
            </a:extLst>
          </a:blip>
          <a:srcRect l="29375" t="12598" r="30833" b="14448"/>
          <a:stretch/>
        </p:blipFill>
        <p:spPr>
          <a:xfrm>
            <a:off x="5112033" y="278469"/>
            <a:ext cx="3102927" cy="3200400"/>
          </a:xfrm>
          <a:prstGeom prst="rect">
            <a:avLst/>
          </a:prstGeom>
        </p:spPr>
      </p:pic>
      <p:sp>
        <p:nvSpPr>
          <p:cNvPr id="6" name="TextBox 5"/>
          <p:cNvSpPr txBox="1"/>
          <p:nvPr/>
        </p:nvSpPr>
        <p:spPr>
          <a:xfrm>
            <a:off x="929040" y="750837"/>
            <a:ext cx="4114800" cy="2377440"/>
          </a:xfrm>
          <a:prstGeom prst="rect">
            <a:avLst/>
          </a:prstGeom>
          <a:noFill/>
        </p:spPr>
        <p:txBody>
          <a:bodyPr wrap="square" rtlCol="0">
            <a:spAutoFit/>
          </a:bodyPr>
          <a:lstStyle/>
          <a:p>
            <a:r>
              <a:rPr lang="en-US" sz="3600" b="1" cap="all" dirty="0">
                <a:solidFill>
                  <a:schemeClr val="accent2"/>
                </a:solidFill>
              </a:rPr>
              <a:t>Help build the engineering </a:t>
            </a:r>
          </a:p>
          <a:p>
            <a:r>
              <a:rPr lang="en-US" sz="3600" b="1" cap="all" dirty="0">
                <a:solidFill>
                  <a:schemeClr val="accent2"/>
                </a:solidFill>
              </a:rPr>
              <a:t>workforce of </a:t>
            </a:r>
          </a:p>
          <a:p>
            <a:r>
              <a:rPr lang="en-US" sz="3600" b="1" cap="all" dirty="0">
                <a:solidFill>
                  <a:schemeClr val="accent2"/>
                </a:solidFill>
              </a:rPr>
              <a:t>the future. </a:t>
            </a:r>
          </a:p>
        </p:txBody>
      </p:sp>
    </p:spTree>
    <p:extLst>
      <p:ext uri="{BB962C8B-B14F-4D97-AF65-F5344CB8AC3E}">
        <p14:creationId xmlns:p14="http://schemas.microsoft.com/office/powerpoint/2010/main" val="8322768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52400"/>
            <a:ext cx="8229600" cy="884238"/>
          </a:xfrm>
        </p:spPr>
        <p:txBody>
          <a:bodyPr>
            <a:normAutofit/>
          </a:bodyPr>
          <a:lstStyle/>
          <a:p>
            <a:pPr algn="l"/>
            <a:r>
              <a:rPr lang="en-US" sz="3600" b="1" dirty="0">
                <a:solidFill>
                  <a:schemeClr val="bg1">
                    <a:lumMod val="50000"/>
                  </a:schemeClr>
                </a:solidFill>
              </a:rPr>
              <a:t>Impact of Engineering </a:t>
            </a:r>
          </a:p>
        </p:txBody>
      </p:sp>
      <p:sp>
        <p:nvSpPr>
          <p:cNvPr id="3" name="Content Placeholder 2"/>
          <p:cNvSpPr>
            <a:spLocks noGrp="1"/>
          </p:cNvSpPr>
          <p:nvPr>
            <p:ph idx="4294967295"/>
          </p:nvPr>
        </p:nvSpPr>
        <p:spPr>
          <a:xfrm>
            <a:off x="457200" y="1524000"/>
            <a:ext cx="8229600" cy="1645920"/>
          </a:xfrm>
        </p:spPr>
        <p:txBody>
          <a:bodyPr>
            <a:noAutofit/>
          </a:bodyPr>
          <a:lstStyle/>
          <a:p>
            <a:pPr marL="0" indent="0" algn="ctr">
              <a:buNone/>
            </a:pPr>
            <a:r>
              <a:rPr lang="en-US" b="1" dirty="0"/>
              <a:t>Engineers solve the world’s </a:t>
            </a:r>
          </a:p>
          <a:p>
            <a:pPr marL="0" indent="0" algn="ctr">
              <a:buNone/>
            </a:pPr>
            <a:r>
              <a:rPr lang="en-US" b="1" dirty="0"/>
              <a:t>fundamental and most complex challenges. </a:t>
            </a:r>
          </a:p>
        </p:txBody>
      </p:sp>
      <p:cxnSp>
        <p:nvCxnSpPr>
          <p:cNvPr id="7" name="Straight Connector 6"/>
          <p:cNvCxnSpPr/>
          <p:nvPr/>
        </p:nvCxnSpPr>
        <p:spPr>
          <a:xfrm>
            <a:off x="533400" y="1066799"/>
            <a:ext cx="8077200" cy="0"/>
          </a:xfrm>
          <a:prstGeom prst="line">
            <a:avLst/>
          </a:prstGeom>
          <a:ln w="28575">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pic>
        <p:nvPicPr>
          <p:cNvPr id="4" name="Picture 3"/>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0" y="1447800"/>
            <a:ext cx="9144000" cy="5144106"/>
          </a:xfrm>
          <a:prstGeom prst="rect">
            <a:avLst/>
          </a:prstGeom>
        </p:spPr>
      </p:pic>
    </p:spTree>
    <p:extLst>
      <p:ext uri="{BB962C8B-B14F-4D97-AF65-F5344CB8AC3E}">
        <p14:creationId xmlns:p14="http://schemas.microsoft.com/office/powerpoint/2010/main" val="30333591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52400"/>
            <a:ext cx="8229600" cy="884238"/>
          </a:xfrm>
        </p:spPr>
        <p:txBody>
          <a:bodyPr>
            <a:normAutofit/>
          </a:bodyPr>
          <a:lstStyle/>
          <a:p>
            <a:pPr algn="l"/>
            <a:r>
              <a:rPr lang="en-US" sz="3600" b="1" dirty="0">
                <a:solidFill>
                  <a:schemeClr val="bg1">
                    <a:lumMod val="50000"/>
                  </a:schemeClr>
                </a:solidFill>
              </a:rPr>
              <a:t>Increasing Demand for Engineers</a:t>
            </a:r>
          </a:p>
        </p:txBody>
      </p:sp>
      <p:sp>
        <p:nvSpPr>
          <p:cNvPr id="3" name="Content Placeholder 2"/>
          <p:cNvSpPr>
            <a:spLocks noGrp="1"/>
          </p:cNvSpPr>
          <p:nvPr>
            <p:ph idx="4294967295"/>
          </p:nvPr>
        </p:nvSpPr>
        <p:spPr>
          <a:xfrm>
            <a:off x="1104900" y="1524000"/>
            <a:ext cx="6934200" cy="685800"/>
          </a:xfrm>
        </p:spPr>
        <p:txBody>
          <a:bodyPr>
            <a:noAutofit/>
          </a:bodyPr>
          <a:lstStyle/>
          <a:p>
            <a:pPr marL="0" indent="0" algn="ctr">
              <a:buNone/>
            </a:pPr>
            <a:r>
              <a:rPr lang="en-US" sz="2800" b="1" dirty="0"/>
              <a:t>The engineering field is growing…</a:t>
            </a:r>
            <a:endParaRPr lang="en-US" sz="2400" dirty="0"/>
          </a:p>
        </p:txBody>
      </p:sp>
      <p:cxnSp>
        <p:nvCxnSpPr>
          <p:cNvPr id="7" name="Straight Connector 6"/>
          <p:cNvCxnSpPr/>
          <p:nvPr/>
        </p:nvCxnSpPr>
        <p:spPr>
          <a:xfrm>
            <a:off x="533400" y="1066799"/>
            <a:ext cx="8077200" cy="0"/>
          </a:xfrm>
          <a:prstGeom prst="line">
            <a:avLst/>
          </a:prstGeom>
          <a:ln w="28575">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sp>
        <p:nvSpPr>
          <p:cNvPr id="8" name="Up Arrow 7"/>
          <p:cNvSpPr/>
          <p:nvPr/>
        </p:nvSpPr>
        <p:spPr>
          <a:xfrm>
            <a:off x="990600" y="2326071"/>
            <a:ext cx="404812" cy="1447800"/>
          </a:xfrm>
          <a:prstGeom prst="upArrow">
            <a:avLst/>
          </a:prstGeom>
          <a:solidFill>
            <a:schemeClr val="accent2"/>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9" name="TextBox 8"/>
          <p:cNvSpPr txBox="1"/>
          <p:nvPr/>
        </p:nvSpPr>
        <p:spPr>
          <a:xfrm>
            <a:off x="1530513" y="2388252"/>
            <a:ext cx="2736687" cy="1323439"/>
          </a:xfrm>
          <a:prstGeom prst="rect">
            <a:avLst/>
          </a:prstGeom>
          <a:noFill/>
        </p:spPr>
        <p:txBody>
          <a:bodyPr wrap="square" rtlCol="0">
            <a:spAutoFit/>
          </a:bodyPr>
          <a:lstStyle/>
          <a:p>
            <a:pPr algn="ctr"/>
            <a:r>
              <a:rPr lang="en-US" sz="4000" b="1" dirty="0" smtClean="0">
                <a:solidFill>
                  <a:schemeClr val="tx2"/>
                </a:solidFill>
              </a:rPr>
              <a:t>8.3%</a:t>
            </a:r>
            <a:endParaRPr lang="en-US" sz="4000" b="1" dirty="0">
              <a:solidFill>
                <a:schemeClr val="tx2"/>
              </a:solidFill>
            </a:endParaRPr>
          </a:p>
          <a:p>
            <a:pPr algn="ctr"/>
            <a:r>
              <a:rPr lang="en-US" sz="2000" b="1" dirty="0">
                <a:solidFill>
                  <a:schemeClr val="accent2"/>
                </a:solidFill>
              </a:rPr>
              <a:t>Industry growth between </a:t>
            </a:r>
            <a:r>
              <a:rPr lang="en-US" sz="2000" b="1" dirty="0" smtClean="0">
                <a:solidFill>
                  <a:schemeClr val="accent2"/>
                </a:solidFill>
              </a:rPr>
              <a:t>2016 </a:t>
            </a:r>
            <a:r>
              <a:rPr lang="en-US" sz="2000" b="1" dirty="0">
                <a:solidFill>
                  <a:schemeClr val="accent2"/>
                </a:solidFill>
              </a:rPr>
              <a:t>&amp; </a:t>
            </a:r>
            <a:r>
              <a:rPr lang="en-US" sz="2000" b="1" dirty="0" smtClean="0">
                <a:solidFill>
                  <a:schemeClr val="accent2"/>
                </a:solidFill>
              </a:rPr>
              <a:t>2026</a:t>
            </a:r>
            <a:endParaRPr lang="en-US" sz="2000" b="1" dirty="0">
              <a:solidFill>
                <a:schemeClr val="accent2"/>
              </a:solidFill>
            </a:endParaRPr>
          </a:p>
        </p:txBody>
      </p:sp>
      <p:sp>
        <p:nvSpPr>
          <p:cNvPr id="10" name="Rectangle 9"/>
          <p:cNvSpPr/>
          <p:nvPr/>
        </p:nvSpPr>
        <p:spPr>
          <a:xfrm>
            <a:off x="5453062" y="2388252"/>
            <a:ext cx="2944532" cy="1323439"/>
          </a:xfrm>
          <a:prstGeom prst="rect">
            <a:avLst/>
          </a:prstGeom>
        </p:spPr>
        <p:txBody>
          <a:bodyPr wrap="square">
            <a:spAutoFit/>
          </a:bodyPr>
          <a:lstStyle/>
          <a:p>
            <a:pPr algn="ctr"/>
            <a:r>
              <a:rPr lang="en-US" sz="2000" b="1" dirty="0">
                <a:solidFill>
                  <a:schemeClr val="accent2"/>
                </a:solidFill>
              </a:rPr>
              <a:t>will provide over</a:t>
            </a:r>
          </a:p>
          <a:p>
            <a:pPr algn="ctr"/>
            <a:r>
              <a:rPr lang="en-US" sz="4000" b="1" dirty="0" smtClean="0">
                <a:solidFill>
                  <a:schemeClr val="tx2"/>
                </a:solidFill>
              </a:rPr>
              <a:t>139,300</a:t>
            </a:r>
            <a:r>
              <a:rPr lang="en-US" sz="4000" b="1" dirty="0" smtClean="0">
                <a:solidFill>
                  <a:schemeClr val="accent2"/>
                </a:solidFill>
              </a:rPr>
              <a:t> </a:t>
            </a:r>
            <a:endParaRPr lang="en-US" sz="4000" b="1" dirty="0">
              <a:solidFill>
                <a:schemeClr val="accent2"/>
              </a:solidFill>
            </a:endParaRPr>
          </a:p>
          <a:p>
            <a:pPr algn="ctr"/>
            <a:r>
              <a:rPr lang="en-US" sz="2000" b="1" dirty="0">
                <a:solidFill>
                  <a:schemeClr val="accent2"/>
                </a:solidFill>
              </a:rPr>
              <a:t>new job openings</a:t>
            </a:r>
          </a:p>
        </p:txBody>
      </p:sp>
      <p:pic>
        <p:nvPicPr>
          <p:cNvPr id="1033" name="Picture 9" descr="http://www.umuseke.rw/wp-content/uploads/2015/05/jobs-icons1.jp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39944" y="2286000"/>
            <a:ext cx="1383228" cy="152794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371600" y="3962400"/>
            <a:ext cx="6400800" cy="1737360"/>
          </a:xfrm>
          <a:prstGeom prst="rect">
            <a:avLst/>
          </a:prstGeom>
        </p:spPr>
        <p:txBody>
          <a:bodyPr wrap="square">
            <a:spAutoFit/>
          </a:bodyPr>
          <a:lstStyle/>
          <a:p>
            <a:pPr algn="ctr"/>
            <a:r>
              <a:rPr lang="en-US" sz="2800" b="1" dirty="0"/>
              <a:t>…and the nation needs more engineers to harness their capabilities to </a:t>
            </a:r>
          </a:p>
          <a:p>
            <a:pPr algn="ctr"/>
            <a:r>
              <a:rPr lang="en-US" sz="2800" b="1" dirty="0"/>
              <a:t>build and sustain a better world.</a:t>
            </a:r>
          </a:p>
        </p:txBody>
      </p:sp>
      <p:sp>
        <p:nvSpPr>
          <p:cNvPr id="11" name="Rectangle 10"/>
          <p:cNvSpPr/>
          <p:nvPr/>
        </p:nvSpPr>
        <p:spPr>
          <a:xfrm>
            <a:off x="2011680" y="5699760"/>
            <a:ext cx="5120640" cy="276999"/>
          </a:xfrm>
          <a:prstGeom prst="rect">
            <a:avLst/>
          </a:prstGeom>
        </p:spPr>
        <p:txBody>
          <a:bodyPr wrap="square">
            <a:spAutoFit/>
          </a:bodyPr>
          <a:lstStyle/>
          <a:p>
            <a:pPr lvl="0"/>
            <a:r>
              <a:rPr lang="en-US" sz="1200" i="1" dirty="0"/>
              <a:t>Source: BLS </a:t>
            </a:r>
            <a:r>
              <a:rPr lang="en-US" sz="1200" i="1" dirty="0" smtClean="0"/>
              <a:t>2016-2026 </a:t>
            </a:r>
            <a:r>
              <a:rPr lang="en-US" sz="1200" i="1" dirty="0"/>
              <a:t>employment projections, http://www.bls.gov/emp</a:t>
            </a:r>
          </a:p>
        </p:txBody>
      </p:sp>
    </p:spTree>
    <p:extLst>
      <p:ext uri="{BB962C8B-B14F-4D97-AF65-F5344CB8AC3E}">
        <p14:creationId xmlns:p14="http://schemas.microsoft.com/office/powerpoint/2010/main" val="29323828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52400"/>
            <a:ext cx="8229600" cy="884238"/>
          </a:xfrm>
        </p:spPr>
        <p:txBody>
          <a:bodyPr>
            <a:normAutofit/>
          </a:bodyPr>
          <a:lstStyle/>
          <a:p>
            <a:pPr algn="l"/>
            <a:r>
              <a:rPr lang="en-US" sz="3600" b="1" dirty="0">
                <a:solidFill>
                  <a:schemeClr val="bg1">
                    <a:lumMod val="50000"/>
                  </a:schemeClr>
                </a:solidFill>
              </a:rPr>
              <a:t>Meeting the Demand</a:t>
            </a:r>
          </a:p>
        </p:txBody>
      </p:sp>
      <p:sp>
        <p:nvSpPr>
          <p:cNvPr id="3" name="Content Placeholder 2"/>
          <p:cNvSpPr>
            <a:spLocks noGrp="1"/>
          </p:cNvSpPr>
          <p:nvPr>
            <p:ph idx="4294967295"/>
          </p:nvPr>
        </p:nvSpPr>
        <p:spPr>
          <a:xfrm>
            <a:off x="457200" y="1565275"/>
            <a:ext cx="4800600" cy="2208213"/>
          </a:xfrm>
        </p:spPr>
        <p:txBody>
          <a:bodyPr>
            <a:noAutofit/>
          </a:bodyPr>
          <a:lstStyle/>
          <a:p>
            <a:pPr marL="0" indent="0">
              <a:spcBef>
                <a:spcPts val="0"/>
              </a:spcBef>
              <a:buNone/>
            </a:pPr>
            <a:r>
              <a:rPr lang="en-US" sz="2800" b="1" dirty="0"/>
              <a:t>Now is the time to develop the engineer of the future: </a:t>
            </a:r>
          </a:p>
          <a:p>
            <a:pPr marL="0" indent="0">
              <a:spcBef>
                <a:spcPts val="0"/>
              </a:spcBef>
              <a:buNone/>
            </a:pPr>
            <a:r>
              <a:rPr lang="en-US" sz="2400" b="1" i="1" dirty="0"/>
              <a:t>an individual ready </a:t>
            </a:r>
            <a:r>
              <a:rPr lang="en-US" sz="2400" b="1" i="1" dirty="0" smtClean="0"/>
              <a:t>and able </a:t>
            </a:r>
          </a:p>
          <a:p>
            <a:pPr marL="0" indent="0">
              <a:spcBef>
                <a:spcPts val="0"/>
              </a:spcBef>
              <a:buNone/>
            </a:pPr>
            <a:r>
              <a:rPr lang="en-US" sz="2400" b="1" i="1" dirty="0" smtClean="0"/>
              <a:t>to </a:t>
            </a:r>
            <a:r>
              <a:rPr lang="en-US" sz="2400" b="1" i="1" dirty="0"/>
              <a:t>rise to the challenge </a:t>
            </a:r>
            <a:r>
              <a:rPr lang="en-US" sz="2400" b="1" i="1" dirty="0" smtClean="0"/>
              <a:t>of </a:t>
            </a:r>
            <a:r>
              <a:rPr lang="en-US" sz="2400" b="1" i="1" dirty="0"/>
              <a:t>meeting this industry demand.</a:t>
            </a:r>
            <a:endParaRPr lang="en-US" sz="2400" dirty="0"/>
          </a:p>
          <a:p>
            <a:pPr marL="0" indent="0">
              <a:buNone/>
            </a:pPr>
            <a:endParaRPr lang="en-US" sz="2400" dirty="0"/>
          </a:p>
        </p:txBody>
      </p:sp>
      <p:cxnSp>
        <p:nvCxnSpPr>
          <p:cNvPr id="7" name="Straight Connector 6"/>
          <p:cNvCxnSpPr/>
          <p:nvPr/>
        </p:nvCxnSpPr>
        <p:spPr>
          <a:xfrm>
            <a:off x="533400" y="1066799"/>
            <a:ext cx="8077200" cy="0"/>
          </a:xfrm>
          <a:prstGeom prst="line">
            <a:avLst/>
          </a:prstGeom>
          <a:ln w="28575">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838200" y="4267200"/>
            <a:ext cx="7620000" cy="1754326"/>
          </a:xfrm>
          <a:prstGeom prst="rect">
            <a:avLst/>
          </a:prstGeom>
        </p:spPr>
        <p:txBody>
          <a:bodyPr wrap="square">
            <a:spAutoFit/>
          </a:bodyPr>
          <a:lstStyle/>
          <a:p>
            <a:pPr lvl="0" algn="ctr"/>
            <a:r>
              <a:rPr lang="en-US" sz="2000" dirty="0"/>
              <a:t>To accomplish this goal, </a:t>
            </a:r>
            <a:r>
              <a:rPr lang="en-US" sz="2000" dirty="0" smtClean="0"/>
              <a:t>the </a:t>
            </a:r>
            <a:r>
              <a:rPr lang="en-US" sz="2000" dirty="0"/>
              <a:t>U.S. Department </a:t>
            </a:r>
            <a:r>
              <a:rPr lang="en-US" sz="2000" dirty="0" smtClean="0"/>
              <a:t>of Labor, Employment </a:t>
            </a:r>
            <a:r>
              <a:rPr lang="en-US" sz="2000" dirty="0"/>
              <a:t>and Training </a:t>
            </a:r>
            <a:r>
              <a:rPr lang="en-US" sz="2000" dirty="0" smtClean="0"/>
              <a:t>Administration worked with </a:t>
            </a:r>
          </a:p>
          <a:p>
            <a:pPr lvl="0" algn="ctr"/>
            <a:r>
              <a:rPr lang="en-US" sz="2000" dirty="0" smtClean="0"/>
              <a:t>subject </a:t>
            </a:r>
            <a:r>
              <a:rPr lang="en-US" sz="2000" dirty="0"/>
              <a:t>matter experts from </a:t>
            </a:r>
            <a:r>
              <a:rPr lang="en-US" sz="2000" dirty="0" smtClean="0"/>
              <a:t>industry, education and government to develop </a:t>
            </a:r>
            <a:r>
              <a:rPr lang="en-US" sz="2000" dirty="0"/>
              <a:t>the </a:t>
            </a:r>
          </a:p>
          <a:p>
            <a:pPr lvl="0" algn="ctr"/>
            <a:r>
              <a:rPr lang="en-US" sz="2800" b="1" dirty="0">
                <a:solidFill>
                  <a:schemeClr val="accent2"/>
                </a:solidFill>
              </a:rPr>
              <a:t>Engineering Competency Model </a:t>
            </a:r>
          </a:p>
        </p:txBody>
      </p:sp>
      <p:grpSp>
        <p:nvGrpSpPr>
          <p:cNvPr id="9" name="Group 8"/>
          <p:cNvGrpSpPr/>
          <p:nvPr/>
        </p:nvGrpSpPr>
        <p:grpSpPr>
          <a:xfrm>
            <a:off x="4343400" y="1143000"/>
            <a:ext cx="4800600" cy="3051619"/>
            <a:chOff x="4610100" y="1118924"/>
            <a:chExt cx="4800600" cy="3051619"/>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0100" y="2155769"/>
              <a:ext cx="3429000" cy="201477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62081" y="1118924"/>
              <a:ext cx="3121800" cy="1756219"/>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81700" y="2241503"/>
              <a:ext cx="3429000" cy="1929040"/>
            </a:xfrm>
            <a:prstGeom prst="rect">
              <a:avLst/>
            </a:prstGeom>
          </p:spPr>
        </p:pic>
      </p:grpSp>
    </p:spTree>
    <p:extLst>
      <p:ext uri="{BB962C8B-B14F-4D97-AF65-F5344CB8AC3E}">
        <p14:creationId xmlns:p14="http://schemas.microsoft.com/office/powerpoint/2010/main" val="24137120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301625"/>
            <a:ext cx="8077200" cy="1188720"/>
          </a:xfrm>
        </p:spPr>
        <p:txBody>
          <a:bodyPr>
            <a:normAutofit/>
          </a:bodyPr>
          <a:lstStyle/>
          <a:p>
            <a:r>
              <a:rPr lang="en-US" sz="4000" b="1" dirty="0" smtClean="0">
                <a:solidFill>
                  <a:schemeClr val="accent2"/>
                </a:solidFill>
              </a:rPr>
              <a:t>Competency </a:t>
            </a:r>
            <a:r>
              <a:rPr lang="en-US" sz="4000" b="1" dirty="0">
                <a:solidFill>
                  <a:schemeClr val="accent2"/>
                </a:solidFill>
              </a:rPr>
              <a:t>Model</a:t>
            </a:r>
          </a:p>
        </p:txBody>
      </p:sp>
      <p:pic>
        <p:nvPicPr>
          <p:cNvPr id="3" name="Picture 2"/>
          <p:cNvPicPr preferRelativeResize="0">
            <a:picLocks/>
          </p:cNvPicPr>
          <p:nvPr/>
        </p:nvPicPr>
        <p:blipFill rotWithShape="1">
          <a:blip r:embed="rId3">
            <a:extLst>
              <a:ext uri="{28A0092B-C50C-407E-A947-70E740481C1C}">
                <a14:useLocalDpi xmlns:a14="http://schemas.microsoft.com/office/drawing/2010/main" val="0"/>
              </a:ext>
            </a:extLst>
          </a:blip>
          <a:srcRect l="16884" t="16666" r="16881" b="16327"/>
          <a:stretch/>
        </p:blipFill>
        <p:spPr>
          <a:xfrm>
            <a:off x="914400" y="1228045"/>
            <a:ext cx="7315200" cy="5029200"/>
          </a:xfrm>
          <a:prstGeom prst="rect">
            <a:avLst/>
          </a:prstGeom>
        </p:spPr>
      </p:pic>
    </p:spTree>
    <p:extLst>
      <p:ext uri="{BB962C8B-B14F-4D97-AF65-F5344CB8AC3E}">
        <p14:creationId xmlns:p14="http://schemas.microsoft.com/office/powerpoint/2010/main" val="36353132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2743200" y="914400"/>
            <a:ext cx="5943600" cy="4937760"/>
          </a:xfrm>
          <a:prstGeom prst="rect">
            <a:avLst/>
          </a:prstGeom>
        </p:spPr>
      </p:pic>
      <p:sp>
        <p:nvSpPr>
          <p:cNvPr id="2" name="Title 1"/>
          <p:cNvSpPr>
            <a:spLocks noGrp="1"/>
          </p:cNvSpPr>
          <p:nvPr>
            <p:ph type="title" idx="4294967295"/>
          </p:nvPr>
        </p:nvSpPr>
        <p:spPr>
          <a:xfrm>
            <a:off x="152400" y="1447800"/>
            <a:ext cx="3657600" cy="1828800"/>
          </a:xfrm>
        </p:spPr>
        <p:txBody>
          <a:bodyPr>
            <a:normAutofit fontScale="90000"/>
          </a:bodyPr>
          <a:lstStyle/>
          <a:p>
            <a:r>
              <a:rPr lang="en-US" b="1" dirty="0">
                <a:solidFill>
                  <a:schemeClr val="accent2"/>
                </a:solidFill>
              </a:rPr>
              <a:t>Engineering Competency </a:t>
            </a:r>
            <a:r>
              <a:rPr lang="en-US" b="1" dirty="0" smtClean="0">
                <a:solidFill>
                  <a:schemeClr val="accent2"/>
                </a:solidFill>
              </a:rPr>
              <a:t/>
            </a:r>
            <a:br>
              <a:rPr lang="en-US" b="1" dirty="0" smtClean="0">
                <a:solidFill>
                  <a:schemeClr val="accent2"/>
                </a:solidFill>
              </a:rPr>
            </a:br>
            <a:r>
              <a:rPr lang="en-US" b="1" dirty="0" smtClean="0">
                <a:solidFill>
                  <a:schemeClr val="accent2"/>
                </a:solidFill>
              </a:rPr>
              <a:t>Model</a:t>
            </a:r>
            <a:endParaRPr lang="en-US" b="1" dirty="0">
              <a:solidFill>
                <a:schemeClr val="accent2"/>
              </a:solidFill>
            </a:endParaRPr>
          </a:p>
        </p:txBody>
      </p:sp>
    </p:spTree>
    <p:extLst>
      <p:ext uri="{BB962C8B-B14F-4D97-AF65-F5344CB8AC3E}">
        <p14:creationId xmlns:p14="http://schemas.microsoft.com/office/powerpoint/2010/main" val="21546269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517" r="8309" b="4687"/>
          <a:stretch/>
        </p:blipFill>
        <p:spPr bwMode="auto">
          <a:xfrm>
            <a:off x="599910" y="1600200"/>
            <a:ext cx="6366948" cy="4710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p:nvCxnSpPr>
        <p:spPr>
          <a:xfrm flipV="1">
            <a:off x="5029200" y="1835205"/>
            <a:ext cx="2141365" cy="145995"/>
          </a:xfrm>
          <a:prstGeom prst="line">
            <a:avLst/>
          </a:prstGeom>
          <a:ln w="38100">
            <a:solidFill>
              <a:schemeClr val="bg1">
                <a:lumMod val="50000"/>
              </a:schemeClr>
            </a:solidFill>
            <a:headEnd type="arrow" w="med" len="med"/>
            <a:tailEnd type="none" w="med" len="med"/>
          </a:ln>
          <a:effectLst/>
        </p:spPr>
        <p:style>
          <a:lnRef idx="1">
            <a:schemeClr val="accent1"/>
          </a:lnRef>
          <a:fillRef idx="0">
            <a:schemeClr val="accent1"/>
          </a:fillRef>
          <a:effectRef idx="0">
            <a:schemeClr val="accent1"/>
          </a:effectRef>
          <a:fontRef idx="minor">
            <a:schemeClr val="tx1"/>
          </a:fontRef>
        </p:style>
      </p:cxnSp>
      <p:pic>
        <p:nvPicPr>
          <p:cNvPr id="5" name="Picture 4"/>
          <p:cNvPicPr preferRelativeResize="0">
            <a:picLocks/>
          </p:cNvPicPr>
          <p:nvPr/>
        </p:nvPicPr>
        <p:blipFill>
          <a:blip r:embed="rId4" cstate="print">
            <a:extLst>
              <a:ext uri="{28A0092B-C50C-407E-A947-70E740481C1C}">
                <a14:useLocalDpi xmlns:a14="http://schemas.microsoft.com/office/drawing/2010/main" val="0"/>
              </a:ext>
            </a:extLst>
          </a:blip>
          <a:stretch>
            <a:fillRect/>
          </a:stretch>
        </p:blipFill>
        <p:spPr>
          <a:xfrm>
            <a:off x="6553200" y="317305"/>
            <a:ext cx="2194560" cy="1645920"/>
          </a:xfrm>
          <a:prstGeom prst="rect">
            <a:avLst/>
          </a:prstGeom>
        </p:spPr>
      </p:pic>
      <p:sp>
        <p:nvSpPr>
          <p:cNvPr id="2" name="Title 1"/>
          <p:cNvSpPr>
            <a:spLocks noGrp="1"/>
          </p:cNvSpPr>
          <p:nvPr>
            <p:ph type="title" idx="4294967295"/>
          </p:nvPr>
        </p:nvSpPr>
        <p:spPr>
          <a:xfrm>
            <a:off x="457200" y="380999"/>
            <a:ext cx="4937760" cy="1188720"/>
          </a:xfrm>
        </p:spPr>
        <p:txBody>
          <a:bodyPr>
            <a:normAutofit fontScale="90000"/>
          </a:bodyPr>
          <a:lstStyle/>
          <a:p>
            <a:r>
              <a:rPr lang="en-US" b="1" dirty="0">
                <a:solidFill>
                  <a:schemeClr val="accent2"/>
                </a:solidFill>
              </a:rPr>
              <a:t>Engineering Competency Model</a:t>
            </a:r>
          </a:p>
        </p:txBody>
      </p:sp>
      <p:sp>
        <p:nvSpPr>
          <p:cNvPr id="8" name="Right Brace 7"/>
          <p:cNvSpPr/>
          <p:nvPr/>
        </p:nvSpPr>
        <p:spPr>
          <a:xfrm>
            <a:off x="6961015" y="2438399"/>
            <a:ext cx="419100" cy="3749040"/>
          </a:xfrm>
          <a:prstGeom prst="rightBrace">
            <a:avLst>
              <a:gd name="adj1" fmla="val 48593"/>
              <a:gd name="adj2" fmla="val 50000"/>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425475174"/>
      </p:ext>
    </p:extLst>
  </p:cSld>
  <p:clrMapOvr>
    <a:masterClrMapping/>
  </p:clrMapOvr>
  <p:timing>
    <p:tnLst>
      <p:par>
        <p:cTn id="1" dur="indefinite" restart="never" nodeType="tmRoot"/>
      </p:par>
    </p:tnLst>
  </p:timing>
</p:sld>
</file>

<file path=ppt/theme/theme1.xml><?xml version="1.0" encoding="utf-8"?>
<a:theme xmlns:a="http://schemas.openxmlformats.org/drawingml/2006/main" name="EPA_CMC_template_20190426">
  <a:themeElements>
    <a:clrScheme name="CMC Palate">
      <a:dk1>
        <a:sysClr val="windowText" lastClr="000000"/>
      </a:dk1>
      <a:lt1>
        <a:sysClr val="window" lastClr="FFFFFF"/>
      </a:lt1>
      <a:dk2>
        <a:srgbClr val="004481"/>
      </a:dk2>
      <a:lt2>
        <a:srgbClr val="F0F1F4"/>
      </a:lt2>
      <a:accent1>
        <a:srgbClr val="027AAD"/>
      </a:accent1>
      <a:accent2>
        <a:srgbClr val="EA1738"/>
      </a:accent2>
      <a:accent3>
        <a:srgbClr val="4CB46E"/>
      </a:accent3>
      <a:accent4>
        <a:srgbClr val="7F467F"/>
      </a:accent4>
      <a:accent5>
        <a:srgbClr val="222C33"/>
      </a:accent5>
      <a:accent6>
        <a:srgbClr val="C0C1C3"/>
      </a:accent6>
      <a:hlink>
        <a:srgbClr val="004481"/>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6EFD346C-6316-4C96-8533-4B191D38B8F5}" vid="{BDCE101F-7927-4460-913D-CCB704CA3E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2E6369D0E3974A98D087901151C424" ma:contentTypeVersion="" ma:contentTypeDescription="Create a new document." ma:contentTypeScope="" ma:versionID="011c7e0236498a71fcca27755f4f0d90">
  <xsd:schema xmlns:xsd="http://www.w3.org/2001/XMLSchema" xmlns:xs="http://www.w3.org/2001/XMLSchema" xmlns:p="http://schemas.microsoft.com/office/2006/metadata/properties" xmlns:ns2="6bc53442-c525-4488-be94-5164d006722f" xmlns:ns3="e9383cf3-6c95-48c0-84cb-ffd9d14604cc" targetNamespace="http://schemas.microsoft.com/office/2006/metadata/properties" ma:root="true" ma:fieldsID="0f6dd2cd02ff76fe2887ac8fc0042ed0" ns2:_="" ns3:_="">
    <xsd:import namespace="6bc53442-c525-4488-be94-5164d006722f"/>
    <xsd:import namespace="e9383cf3-6c95-48c0-84cb-ffd9d14604cc"/>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3:SharedWithUsers" minOccurs="0"/>
                <xsd:element ref="ns3:SharedWithDetails" minOccurs="0"/>
                <xsd:element ref="ns2:MediaServiceDateTaken"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c53442-c525-4488-be94-5164d00672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9383cf3-6c95-48c0-84cb-ffd9d14604c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FEECEE-B698-4DCD-B1E8-EFD500C3C6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c53442-c525-4488-be94-5164d006722f"/>
    <ds:schemaRef ds:uri="e9383cf3-6c95-48c0-84cb-ffd9d14604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B510999-2664-40AA-ABF9-6384B6E0DAB6}">
  <ds:schemaRefs>
    <ds:schemaRef ds:uri="http://schemas.microsoft.com/office/2006/metadata/properties"/>
    <ds:schemaRef ds:uri="http://schemas.openxmlformats.org/package/2006/metadata/core-properties"/>
    <ds:schemaRef ds:uri="http://schemas.microsoft.com/office/2006/documentManagement/types"/>
    <ds:schemaRef ds:uri="http://purl.org/dc/dcmitype/"/>
    <ds:schemaRef ds:uri="http://www.w3.org/XML/1998/namespace"/>
    <ds:schemaRef ds:uri="http://schemas.microsoft.com/office/infopath/2007/PartnerControls"/>
    <ds:schemaRef ds:uri="http://purl.org/dc/terms/"/>
    <ds:schemaRef ds:uri="e9383cf3-6c95-48c0-84cb-ffd9d14604cc"/>
    <ds:schemaRef ds:uri="6bc53442-c525-4488-be94-5164d006722f"/>
    <ds:schemaRef ds:uri="http://purl.org/dc/elements/1.1/"/>
  </ds:schemaRefs>
</ds:datastoreItem>
</file>

<file path=customXml/itemProps3.xml><?xml version="1.0" encoding="utf-8"?>
<ds:datastoreItem xmlns:ds="http://schemas.openxmlformats.org/officeDocument/2006/customXml" ds:itemID="{558B8F28-B58E-4D36-A831-F5633FB753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EPA_CMC_template_20190426</Template>
  <TotalTime>8357</TotalTime>
  <Words>4989</Words>
  <Application>Microsoft Office PowerPoint</Application>
  <PresentationFormat>On-screen Show (4:3)</PresentationFormat>
  <Paragraphs>423</Paragraphs>
  <Slides>35</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Calibri</vt:lpstr>
      <vt:lpstr>Courier New</vt:lpstr>
      <vt:lpstr>Franklin Gothic Demi</vt:lpstr>
      <vt:lpstr>Franklin Gothic Medium</vt:lpstr>
      <vt:lpstr>Gill Sans MT</vt:lpstr>
      <vt:lpstr>Wingdings</vt:lpstr>
      <vt:lpstr>EPA_CMC_template_20190426</vt:lpstr>
      <vt:lpstr>For Presenters:  Presentation Overview and Goals</vt:lpstr>
      <vt:lpstr>STUDENT/INTRODUCTORY AUDIENCE PRESENTATION  (SLIDES 3-14)</vt:lpstr>
      <vt:lpstr>A Look Inside The  Engineering Competency Model</vt:lpstr>
      <vt:lpstr>Impact of Engineering </vt:lpstr>
      <vt:lpstr>Increasing Demand for Engineers</vt:lpstr>
      <vt:lpstr>Meeting the Demand</vt:lpstr>
      <vt:lpstr>Competency Model</vt:lpstr>
      <vt:lpstr>Engineering Competency  Model</vt:lpstr>
      <vt:lpstr>Engineering Competency Model</vt:lpstr>
      <vt:lpstr>PowerPoint Presentation</vt:lpstr>
      <vt:lpstr>PowerPoint Presentation</vt:lpstr>
      <vt:lpstr>PowerPoint Presentation</vt:lpstr>
      <vt:lpstr>Engineering Outcomes</vt:lpstr>
      <vt:lpstr>PowerPoint Presentation</vt:lpstr>
      <vt:lpstr>ADVANCED AUDIENCE PRESENTATION (Slides 16-35)  Note: Many slides within this presentation are considered optional and should be tailored to meet the needs of your audience.</vt:lpstr>
      <vt:lpstr>A Look Inside The  Engineering Competency Model</vt:lpstr>
      <vt:lpstr>Impact of Engineering </vt:lpstr>
      <vt:lpstr>Increasing Demand for Engineers</vt:lpstr>
      <vt:lpstr>Meeting the Demand</vt:lpstr>
      <vt:lpstr>PowerPoint Presentation</vt:lpstr>
      <vt:lpstr>PowerPoint Presentation</vt:lpstr>
      <vt:lpstr>PowerPoint Presentation</vt:lpstr>
      <vt:lpstr>PowerPoint Presentation</vt:lpstr>
      <vt:lpstr>PowerPoint Presentation</vt:lpstr>
      <vt:lpstr>Developing the Engineering Competency Model</vt:lpstr>
      <vt:lpstr>Value of the Engineering Competency Model</vt:lpstr>
      <vt:lpstr>Competency Model</vt:lpstr>
      <vt:lpstr>Engineering Competency  Model</vt:lpstr>
      <vt:lpstr>Engineering Competency Model</vt:lpstr>
      <vt:lpstr>PowerPoint Presentation</vt:lpstr>
      <vt:lpstr>PowerPoint Presentation</vt:lpstr>
      <vt:lpstr>PowerPoint Presentation</vt:lpstr>
      <vt:lpstr>Engineering Outcomes</vt:lpstr>
      <vt:lpstr>What Can You Do?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Engineering Competency Model Presentation</dc:title>
  <dc:creator>Competency Model Clearinghouse</dc:creator>
  <cp:lastModifiedBy>Pariti,Sirisha</cp:lastModifiedBy>
  <cp:revision>83</cp:revision>
  <dcterms:created xsi:type="dcterms:W3CDTF">2019-07-02T15:07:01Z</dcterms:created>
  <dcterms:modified xsi:type="dcterms:W3CDTF">2020-02-20T16:53:40Z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0x010100952E6369D0E3974A98D087901151C424</vt:lpwstr>
  </property>
</Properties>
</file>