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5" r:id="rId2"/>
  </p:sldMasterIdLst>
  <p:notesMasterIdLst>
    <p:notesMasterId r:id="rId22"/>
  </p:notesMasterIdLst>
  <p:handoutMasterIdLst>
    <p:handoutMasterId r:id="rId23"/>
  </p:handoutMasterIdLst>
  <p:sldIdLst>
    <p:sldId id="256" r:id="rId3"/>
    <p:sldId id="268" r:id="rId4"/>
    <p:sldId id="297" r:id="rId5"/>
    <p:sldId id="360" r:id="rId6"/>
    <p:sldId id="276" r:id="rId7"/>
    <p:sldId id="272" r:id="rId8"/>
    <p:sldId id="263" r:id="rId9"/>
    <p:sldId id="355" r:id="rId10"/>
    <p:sldId id="357" r:id="rId11"/>
    <p:sldId id="362" r:id="rId12"/>
    <p:sldId id="385" r:id="rId13"/>
    <p:sldId id="283" r:id="rId14"/>
    <p:sldId id="380" r:id="rId15"/>
    <p:sldId id="361" r:id="rId16"/>
    <p:sldId id="379" r:id="rId17"/>
    <p:sldId id="382" r:id="rId18"/>
    <p:sldId id="383" r:id="rId19"/>
    <p:sldId id="384" r:id="rId20"/>
    <p:sldId id="36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MONTGOMERY" initials="CM" lastIdx="4" clrIdx="0">
    <p:extLst>
      <p:ext uri="{19B8F6BF-5375-455C-9EA6-DF929625EA0E}">
        <p15:presenceInfo xmlns:p15="http://schemas.microsoft.com/office/powerpoint/2012/main" userId="ac00e4f9435ad2f3" providerId="Windows Live"/>
      </p:ext>
    </p:extLst>
  </p:cmAuthor>
  <p:cmAuthor id="2" name="Lois Engel" initials="LE" lastIdx="4" clrIdx="1">
    <p:extLst>
      <p:ext uri="{19B8F6BF-5375-455C-9EA6-DF929625EA0E}">
        <p15:presenceInfo xmlns:p15="http://schemas.microsoft.com/office/powerpoint/2012/main" userId="Lois Engel" providerId="None"/>
      </p:ext>
    </p:extLst>
  </p:cmAuthor>
  <p:cmAuthor id="3" name="Frugoli, Pam - ETA" initials="FP-E" lastIdx="1" clrIdx="2">
    <p:extLst>
      <p:ext uri="{19B8F6BF-5375-455C-9EA6-DF929625EA0E}">
        <p15:presenceInfo xmlns:p15="http://schemas.microsoft.com/office/powerpoint/2012/main" userId="S-1-5-21-2522062978-2635407418-847139880-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F3D"/>
    <a:srgbClr val="D64D36"/>
    <a:srgbClr val="4E5BD2"/>
    <a:srgbClr val="4EBE63"/>
    <a:srgbClr val="F3EA2D"/>
    <a:srgbClr val="EA8A2A"/>
    <a:srgbClr val="514BC9"/>
    <a:srgbClr val="A9637E"/>
    <a:srgbClr val="009900"/>
    <a:srgbClr val="004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452" autoAdjust="0"/>
  </p:normalViewPr>
  <p:slideViewPr>
    <p:cSldViewPr>
      <p:cViewPr varScale="1">
        <p:scale>
          <a:sx n="74" d="100"/>
          <a:sy n="74" d="100"/>
        </p:scale>
        <p:origin x="270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134"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1DD69-F29F-47CB-822B-058FBFAB33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7B28B8-F067-48F0-A3B7-458165AC93FD}">
      <dgm:prSet phldrT="[Text]"/>
      <dgm:spPr>
        <a:solidFill>
          <a:srgbClr val="D64D36"/>
        </a:solidFill>
      </dgm:spPr>
      <dgm:t>
        <a:bodyPr/>
        <a:lstStyle/>
        <a:p>
          <a:r>
            <a:rPr lang="en-US" dirty="0">
              <a:solidFill>
                <a:schemeClr val="tx1"/>
              </a:solidFill>
            </a:rPr>
            <a:t>Private Industry Leaders</a:t>
          </a:r>
        </a:p>
      </dgm:t>
    </dgm:pt>
    <dgm:pt modelId="{FC3B90D1-589D-49C3-960A-77C45BAEAED7}" type="parTrans" cxnId="{A47EE6E8-DD6C-4720-8760-8D65AA72F188}">
      <dgm:prSet/>
      <dgm:spPr/>
      <dgm:t>
        <a:bodyPr/>
        <a:lstStyle/>
        <a:p>
          <a:endParaRPr lang="en-US"/>
        </a:p>
      </dgm:t>
    </dgm:pt>
    <dgm:pt modelId="{E66665F9-EEA4-4A95-917A-DC08DB1C7A36}" type="sibTrans" cxnId="{A47EE6E8-DD6C-4720-8760-8D65AA72F188}">
      <dgm:prSet/>
      <dgm:spPr/>
      <dgm:t>
        <a:bodyPr/>
        <a:lstStyle/>
        <a:p>
          <a:endParaRPr lang="en-US"/>
        </a:p>
      </dgm:t>
    </dgm:pt>
    <dgm:pt modelId="{8351CB26-972D-406B-9853-487C95845EAD}">
      <dgm:prSet phldrT="[Text]"/>
      <dgm:spPr>
        <a:solidFill>
          <a:srgbClr val="4EBE63"/>
        </a:solidFill>
      </dgm:spPr>
      <dgm:t>
        <a:bodyPr/>
        <a:lstStyle/>
        <a:p>
          <a:r>
            <a:rPr lang="en-US" dirty="0">
              <a:solidFill>
                <a:schemeClr val="tx1"/>
              </a:solidFill>
            </a:rPr>
            <a:t>Trainers and Educators</a:t>
          </a:r>
        </a:p>
      </dgm:t>
    </dgm:pt>
    <dgm:pt modelId="{C6EEC999-0516-4F73-A65D-81E90884FB61}" type="parTrans" cxnId="{2FC0B14C-1D8A-49DC-9C43-1B156C233FC5}">
      <dgm:prSet/>
      <dgm:spPr/>
      <dgm:t>
        <a:bodyPr/>
        <a:lstStyle/>
        <a:p>
          <a:endParaRPr lang="en-US"/>
        </a:p>
      </dgm:t>
    </dgm:pt>
    <dgm:pt modelId="{D33E1344-E8AB-4306-86D7-63ECA826F8D4}" type="sibTrans" cxnId="{2FC0B14C-1D8A-49DC-9C43-1B156C233FC5}">
      <dgm:prSet/>
      <dgm:spPr/>
      <dgm:t>
        <a:bodyPr/>
        <a:lstStyle/>
        <a:p>
          <a:endParaRPr lang="en-US"/>
        </a:p>
      </dgm:t>
    </dgm:pt>
    <dgm:pt modelId="{8C525F91-71CE-46DA-820B-830BCA8B89BE}">
      <dgm:prSet phldrT="[Text]"/>
      <dgm:spPr/>
      <dgm:t>
        <a:bodyPr/>
        <a:lstStyle/>
        <a:p>
          <a:r>
            <a:rPr lang="en-US" dirty="0">
              <a:solidFill>
                <a:schemeClr val="tx1"/>
              </a:solidFill>
            </a:rPr>
            <a:t>Human Resources Professionals </a:t>
          </a:r>
        </a:p>
      </dgm:t>
    </dgm:pt>
    <dgm:pt modelId="{7B74A583-CB56-45DA-B1D4-365EEB2D2AE3}" type="parTrans" cxnId="{3DD2290F-0229-4217-868E-FDAE065C8969}">
      <dgm:prSet/>
      <dgm:spPr/>
      <dgm:t>
        <a:bodyPr/>
        <a:lstStyle/>
        <a:p>
          <a:endParaRPr lang="en-US"/>
        </a:p>
      </dgm:t>
    </dgm:pt>
    <dgm:pt modelId="{9262935E-7D93-44F7-A7A4-3E2819F350A4}" type="sibTrans" cxnId="{3DD2290F-0229-4217-868E-FDAE065C8969}">
      <dgm:prSet/>
      <dgm:spPr/>
      <dgm:t>
        <a:bodyPr/>
        <a:lstStyle/>
        <a:p>
          <a:endParaRPr lang="en-US"/>
        </a:p>
      </dgm:t>
    </dgm:pt>
    <dgm:pt modelId="{597932BC-7E87-437E-82B8-C1E32128C8CD}">
      <dgm:prSet phldrT="[Text]"/>
      <dgm:spPr>
        <a:solidFill>
          <a:srgbClr val="D2CF3D"/>
        </a:solidFill>
      </dgm:spPr>
      <dgm:t>
        <a:bodyPr/>
        <a:lstStyle/>
        <a:p>
          <a:r>
            <a:rPr lang="en-US" dirty="0">
              <a:solidFill>
                <a:schemeClr val="tx1"/>
              </a:solidFill>
            </a:rPr>
            <a:t>Public Workforce Professionals</a:t>
          </a:r>
        </a:p>
      </dgm:t>
    </dgm:pt>
    <dgm:pt modelId="{DE233A2F-BA07-4BC2-AC53-13CDBD75148B}" type="parTrans" cxnId="{CC54D7A9-3BA6-4919-8642-78BC9179B1B0}">
      <dgm:prSet/>
      <dgm:spPr/>
      <dgm:t>
        <a:bodyPr/>
        <a:lstStyle/>
        <a:p>
          <a:endParaRPr lang="en-US"/>
        </a:p>
      </dgm:t>
    </dgm:pt>
    <dgm:pt modelId="{B7FD171F-5D3D-4B21-AC2B-E5A89FC4705D}" type="sibTrans" cxnId="{CC54D7A9-3BA6-4919-8642-78BC9179B1B0}">
      <dgm:prSet/>
      <dgm:spPr/>
      <dgm:t>
        <a:bodyPr/>
        <a:lstStyle/>
        <a:p>
          <a:endParaRPr lang="en-US"/>
        </a:p>
      </dgm:t>
    </dgm:pt>
    <dgm:pt modelId="{54EDD9ED-22D6-4A7E-AE7E-E9D8A90A7834}">
      <dgm:prSet phldrT="[Text]"/>
      <dgm:spPr>
        <a:solidFill>
          <a:srgbClr val="EA8A2A"/>
        </a:solidFill>
      </dgm:spPr>
      <dgm:t>
        <a:bodyPr/>
        <a:lstStyle/>
        <a:p>
          <a:r>
            <a:rPr lang="en-US" dirty="0">
              <a:solidFill>
                <a:schemeClr val="tx1"/>
              </a:solidFill>
            </a:rPr>
            <a:t>Economic Developers</a:t>
          </a:r>
        </a:p>
      </dgm:t>
    </dgm:pt>
    <dgm:pt modelId="{1DB723F3-819A-4E78-9E60-2D3B602F7CBB}" type="parTrans" cxnId="{ACFC2D27-9A53-4478-A5EB-EC1D4970F1ED}">
      <dgm:prSet/>
      <dgm:spPr/>
      <dgm:t>
        <a:bodyPr/>
        <a:lstStyle/>
        <a:p>
          <a:endParaRPr lang="en-US"/>
        </a:p>
      </dgm:t>
    </dgm:pt>
    <dgm:pt modelId="{E4AB04EE-388E-4C0B-B664-50978A600A1F}" type="sibTrans" cxnId="{ACFC2D27-9A53-4478-A5EB-EC1D4970F1ED}">
      <dgm:prSet/>
      <dgm:spPr/>
      <dgm:t>
        <a:bodyPr/>
        <a:lstStyle/>
        <a:p>
          <a:endParaRPr lang="en-US"/>
        </a:p>
      </dgm:t>
    </dgm:pt>
    <dgm:pt modelId="{0B7DCE17-D4F9-438F-BE5F-CA74204907FB}" type="pres">
      <dgm:prSet presAssocID="{F7E1DD69-F29F-47CB-822B-058FBFAB3347}" presName="diagram" presStyleCnt="0">
        <dgm:presLayoutVars>
          <dgm:dir/>
          <dgm:resizeHandles val="exact"/>
        </dgm:presLayoutVars>
      </dgm:prSet>
      <dgm:spPr/>
      <dgm:t>
        <a:bodyPr/>
        <a:lstStyle/>
        <a:p>
          <a:endParaRPr lang="en-US"/>
        </a:p>
      </dgm:t>
    </dgm:pt>
    <dgm:pt modelId="{75B4FFC6-0FAD-4433-9C38-C96461CCC34F}" type="pres">
      <dgm:prSet presAssocID="{7A7B28B8-F067-48F0-A3B7-458165AC93FD}" presName="node" presStyleLbl="node1" presStyleIdx="0" presStyleCnt="5">
        <dgm:presLayoutVars>
          <dgm:bulletEnabled val="1"/>
        </dgm:presLayoutVars>
      </dgm:prSet>
      <dgm:spPr/>
      <dgm:t>
        <a:bodyPr/>
        <a:lstStyle/>
        <a:p>
          <a:endParaRPr lang="en-US"/>
        </a:p>
      </dgm:t>
    </dgm:pt>
    <dgm:pt modelId="{BA56B3CD-830A-4143-9C71-1DF00A619C2A}" type="pres">
      <dgm:prSet presAssocID="{E66665F9-EEA4-4A95-917A-DC08DB1C7A36}" presName="sibTrans" presStyleCnt="0"/>
      <dgm:spPr/>
    </dgm:pt>
    <dgm:pt modelId="{4B72EFA2-C982-402B-A373-FF97392BC7A1}" type="pres">
      <dgm:prSet presAssocID="{8351CB26-972D-406B-9853-487C95845EAD}" presName="node" presStyleLbl="node1" presStyleIdx="1" presStyleCnt="5">
        <dgm:presLayoutVars>
          <dgm:bulletEnabled val="1"/>
        </dgm:presLayoutVars>
      </dgm:prSet>
      <dgm:spPr/>
      <dgm:t>
        <a:bodyPr/>
        <a:lstStyle/>
        <a:p>
          <a:endParaRPr lang="en-US"/>
        </a:p>
      </dgm:t>
    </dgm:pt>
    <dgm:pt modelId="{F350E741-E2CF-4E9D-AD69-967FC398F671}" type="pres">
      <dgm:prSet presAssocID="{D33E1344-E8AB-4306-86D7-63ECA826F8D4}" presName="sibTrans" presStyleCnt="0"/>
      <dgm:spPr/>
    </dgm:pt>
    <dgm:pt modelId="{987C58C3-8671-4564-A320-802A39B16957}" type="pres">
      <dgm:prSet presAssocID="{8C525F91-71CE-46DA-820B-830BCA8B89BE}" presName="node" presStyleLbl="node1" presStyleIdx="2" presStyleCnt="5">
        <dgm:presLayoutVars>
          <dgm:bulletEnabled val="1"/>
        </dgm:presLayoutVars>
      </dgm:prSet>
      <dgm:spPr/>
      <dgm:t>
        <a:bodyPr/>
        <a:lstStyle/>
        <a:p>
          <a:endParaRPr lang="en-US"/>
        </a:p>
      </dgm:t>
    </dgm:pt>
    <dgm:pt modelId="{5A57C396-B52B-44BD-9DBA-16A6A5E998A0}" type="pres">
      <dgm:prSet presAssocID="{9262935E-7D93-44F7-A7A4-3E2819F350A4}" presName="sibTrans" presStyleCnt="0"/>
      <dgm:spPr/>
    </dgm:pt>
    <dgm:pt modelId="{0F64FA41-3B22-4855-931F-0DFD0947C712}" type="pres">
      <dgm:prSet presAssocID="{597932BC-7E87-437E-82B8-C1E32128C8CD}" presName="node" presStyleLbl="node1" presStyleIdx="3" presStyleCnt="5">
        <dgm:presLayoutVars>
          <dgm:bulletEnabled val="1"/>
        </dgm:presLayoutVars>
      </dgm:prSet>
      <dgm:spPr/>
      <dgm:t>
        <a:bodyPr/>
        <a:lstStyle/>
        <a:p>
          <a:endParaRPr lang="en-US"/>
        </a:p>
      </dgm:t>
    </dgm:pt>
    <dgm:pt modelId="{EF26B804-AFD0-4059-BD5F-EBA5FB071103}" type="pres">
      <dgm:prSet presAssocID="{B7FD171F-5D3D-4B21-AC2B-E5A89FC4705D}" presName="sibTrans" presStyleCnt="0"/>
      <dgm:spPr/>
    </dgm:pt>
    <dgm:pt modelId="{1E459FFB-C12D-412E-8230-274D3FE8C96B}" type="pres">
      <dgm:prSet presAssocID="{54EDD9ED-22D6-4A7E-AE7E-E9D8A90A7834}" presName="node" presStyleLbl="node1" presStyleIdx="4" presStyleCnt="5">
        <dgm:presLayoutVars>
          <dgm:bulletEnabled val="1"/>
        </dgm:presLayoutVars>
      </dgm:prSet>
      <dgm:spPr/>
      <dgm:t>
        <a:bodyPr/>
        <a:lstStyle/>
        <a:p>
          <a:endParaRPr lang="en-US"/>
        </a:p>
      </dgm:t>
    </dgm:pt>
  </dgm:ptLst>
  <dgm:cxnLst>
    <dgm:cxn modelId="{2FC0B14C-1D8A-49DC-9C43-1B156C233FC5}" srcId="{F7E1DD69-F29F-47CB-822B-058FBFAB3347}" destId="{8351CB26-972D-406B-9853-487C95845EAD}" srcOrd="1" destOrd="0" parTransId="{C6EEC999-0516-4F73-A65D-81E90884FB61}" sibTransId="{D33E1344-E8AB-4306-86D7-63ECA826F8D4}"/>
    <dgm:cxn modelId="{A47EE6E8-DD6C-4720-8760-8D65AA72F188}" srcId="{F7E1DD69-F29F-47CB-822B-058FBFAB3347}" destId="{7A7B28B8-F067-48F0-A3B7-458165AC93FD}" srcOrd="0" destOrd="0" parTransId="{FC3B90D1-589D-49C3-960A-77C45BAEAED7}" sibTransId="{E66665F9-EEA4-4A95-917A-DC08DB1C7A36}"/>
    <dgm:cxn modelId="{31A7D6F0-E129-4E95-B7CF-21640EFD82CB}" type="presOf" srcId="{8351CB26-972D-406B-9853-487C95845EAD}" destId="{4B72EFA2-C982-402B-A373-FF97392BC7A1}" srcOrd="0" destOrd="0" presId="urn:microsoft.com/office/officeart/2005/8/layout/default"/>
    <dgm:cxn modelId="{CCB523A4-29E1-469B-A7E2-E24B38A8A203}" type="presOf" srcId="{F7E1DD69-F29F-47CB-822B-058FBFAB3347}" destId="{0B7DCE17-D4F9-438F-BE5F-CA74204907FB}" srcOrd="0" destOrd="0" presId="urn:microsoft.com/office/officeart/2005/8/layout/default"/>
    <dgm:cxn modelId="{ACFC2D27-9A53-4478-A5EB-EC1D4970F1ED}" srcId="{F7E1DD69-F29F-47CB-822B-058FBFAB3347}" destId="{54EDD9ED-22D6-4A7E-AE7E-E9D8A90A7834}" srcOrd="4" destOrd="0" parTransId="{1DB723F3-819A-4E78-9E60-2D3B602F7CBB}" sibTransId="{E4AB04EE-388E-4C0B-B664-50978A600A1F}"/>
    <dgm:cxn modelId="{4578F637-0C75-4B3E-B358-188A740D533B}" type="presOf" srcId="{597932BC-7E87-437E-82B8-C1E32128C8CD}" destId="{0F64FA41-3B22-4855-931F-0DFD0947C712}" srcOrd="0" destOrd="0" presId="urn:microsoft.com/office/officeart/2005/8/layout/default"/>
    <dgm:cxn modelId="{3DD2290F-0229-4217-868E-FDAE065C8969}" srcId="{F7E1DD69-F29F-47CB-822B-058FBFAB3347}" destId="{8C525F91-71CE-46DA-820B-830BCA8B89BE}" srcOrd="2" destOrd="0" parTransId="{7B74A583-CB56-45DA-B1D4-365EEB2D2AE3}" sibTransId="{9262935E-7D93-44F7-A7A4-3E2819F350A4}"/>
    <dgm:cxn modelId="{469FE207-7B36-4B11-90AE-64887BFCFFD2}" type="presOf" srcId="{8C525F91-71CE-46DA-820B-830BCA8B89BE}" destId="{987C58C3-8671-4564-A320-802A39B16957}" srcOrd="0" destOrd="0" presId="urn:microsoft.com/office/officeart/2005/8/layout/default"/>
    <dgm:cxn modelId="{C5C744EB-A6F8-4C38-88AE-4E88CBC3E3FE}" type="presOf" srcId="{54EDD9ED-22D6-4A7E-AE7E-E9D8A90A7834}" destId="{1E459FFB-C12D-412E-8230-274D3FE8C96B}" srcOrd="0" destOrd="0" presId="urn:microsoft.com/office/officeart/2005/8/layout/default"/>
    <dgm:cxn modelId="{25823188-AB67-4C01-8A61-431493362E36}" type="presOf" srcId="{7A7B28B8-F067-48F0-A3B7-458165AC93FD}" destId="{75B4FFC6-0FAD-4433-9C38-C96461CCC34F}" srcOrd="0" destOrd="0" presId="urn:microsoft.com/office/officeart/2005/8/layout/default"/>
    <dgm:cxn modelId="{CC54D7A9-3BA6-4919-8642-78BC9179B1B0}" srcId="{F7E1DD69-F29F-47CB-822B-058FBFAB3347}" destId="{597932BC-7E87-437E-82B8-C1E32128C8CD}" srcOrd="3" destOrd="0" parTransId="{DE233A2F-BA07-4BC2-AC53-13CDBD75148B}" sibTransId="{B7FD171F-5D3D-4B21-AC2B-E5A89FC4705D}"/>
    <dgm:cxn modelId="{BF8AA898-B948-44F8-AF91-832E2A4C6DAF}" type="presParOf" srcId="{0B7DCE17-D4F9-438F-BE5F-CA74204907FB}" destId="{75B4FFC6-0FAD-4433-9C38-C96461CCC34F}" srcOrd="0" destOrd="0" presId="urn:microsoft.com/office/officeart/2005/8/layout/default"/>
    <dgm:cxn modelId="{19BB08E3-883A-4B7A-B373-681174ACE63C}" type="presParOf" srcId="{0B7DCE17-D4F9-438F-BE5F-CA74204907FB}" destId="{BA56B3CD-830A-4143-9C71-1DF00A619C2A}" srcOrd="1" destOrd="0" presId="urn:microsoft.com/office/officeart/2005/8/layout/default"/>
    <dgm:cxn modelId="{B319D73F-0DE0-46BF-BC3D-2FF6702DF98E}" type="presParOf" srcId="{0B7DCE17-D4F9-438F-BE5F-CA74204907FB}" destId="{4B72EFA2-C982-402B-A373-FF97392BC7A1}" srcOrd="2" destOrd="0" presId="urn:microsoft.com/office/officeart/2005/8/layout/default"/>
    <dgm:cxn modelId="{1A6D9F3F-ED84-4113-B977-490123A6199E}" type="presParOf" srcId="{0B7DCE17-D4F9-438F-BE5F-CA74204907FB}" destId="{F350E741-E2CF-4E9D-AD69-967FC398F671}" srcOrd="3" destOrd="0" presId="urn:microsoft.com/office/officeart/2005/8/layout/default"/>
    <dgm:cxn modelId="{E5A9279A-0700-4364-BBB6-7CEE107F333D}" type="presParOf" srcId="{0B7DCE17-D4F9-438F-BE5F-CA74204907FB}" destId="{987C58C3-8671-4564-A320-802A39B16957}" srcOrd="4" destOrd="0" presId="urn:microsoft.com/office/officeart/2005/8/layout/default"/>
    <dgm:cxn modelId="{D17CBD90-F3A5-4F2F-B83C-6CFA8D52177A}" type="presParOf" srcId="{0B7DCE17-D4F9-438F-BE5F-CA74204907FB}" destId="{5A57C396-B52B-44BD-9DBA-16A6A5E998A0}" srcOrd="5" destOrd="0" presId="urn:microsoft.com/office/officeart/2005/8/layout/default"/>
    <dgm:cxn modelId="{B1F495C1-7C29-4722-9A89-376C43E302ED}" type="presParOf" srcId="{0B7DCE17-D4F9-438F-BE5F-CA74204907FB}" destId="{0F64FA41-3B22-4855-931F-0DFD0947C712}" srcOrd="6" destOrd="0" presId="urn:microsoft.com/office/officeart/2005/8/layout/default"/>
    <dgm:cxn modelId="{F687E97C-DFF0-469E-BAB3-FCBBDE2CE4D1}" type="presParOf" srcId="{0B7DCE17-D4F9-438F-BE5F-CA74204907FB}" destId="{EF26B804-AFD0-4059-BD5F-EBA5FB071103}" srcOrd="7" destOrd="0" presId="urn:microsoft.com/office/officeart/2005/8/layout/default"/>
    <dgm:cxn modelId="{3342C302-436E-40E2-8CF2-3CEFFDDCA8AB}" type="presParOf" srcId="{0B7DCE17-D4F9-438F-BE5F-CA74204907FB}" destId="{1E459FFB-C12D-412E-8230-274D3FE8C96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DC0CA-E5F0-4EBE-B670-423C9F61929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B011D5F9-C426-4318-8D9F-5831166DEB89}">
      <dgm:prSet phldrT="[Text]"/>
      <dgm:spPr>
        <a:solidFill>
          <a:schemeClr val="accent1">
            <a:lumMod val="40000"/>
            <a:lumOff val="60000"/>
          </a:schemeClr>
        </a:solidFill>
      </dgm:spPr>
      <dgm:t>
        <a:bodyPr/>
        <a:lstStyle/>
        <a:p>
          <a:r>
            <a:rPr lang="en-US" b="0" dirty="0">
              <a:solidFill>
                <a:schemeClr val="tx1"/>
              </a:solidFill>
            </a:rPr>
            <a:t>Competency Model</a:t>
          </a:r>
        </a:p>
      </dgm:t>
    </dgm:pt>
    <dgm:pt modelId="{94673D0B-F234-4AA4-8E65-4F8961AF99C9}" type="parTrans" cxnId="{8C2A2A06-12B4-47EA-9E64-A03A82DFC67E}">
      <dgm:prSet/>
      <dgm:spPr/>
      <dgm:t>
        <a:bodyPr/>
        <a:lstStyle/>
        <a:p>
          <a:endParaRPr lang="en-US"/>
        </a:p>
      </dgm:t>
    </dgm:pt>
    <dgm:pt modelId="{E61863D7-C914-4729-AF62-75D15F124AC5}" type="sibTrans" cxnId="{8C2A2A06-12B4-47EA-9E64-A03A82DFC67E}">
      <dgm:prSet/>
      <dgm:spPr/>
      <dgm:t>
        <a:bodyPr/>
        <a:lstStyle/>
        <a:p>
          <a:endParaRPr lang="en-US"/>
        </a:p>
      </dgm:t>
    </dgm:pt>
    <dgm:pt modelId="{528A61FD-68C2-4D73-B52A-A6E08E93DB9F}">
      <dgm:prSet phldrT="[Text]"/>
      <dgm:spPr>
        <a:solidFill>
          <a:srgbClr val="D64D36"/>
        </a:solidFill>
      </dgm:spPr>
      <dgm:t>
        <a:bodyPr/>
        <a:lstStyle/>
        <a:p>
          <a:r>
            <a:rPr lang="en-US" dirty="0">
              <a:solidFill>
                <a:schemeClr val="tx1"/>
              </a:solidFill>
            </a:rPr>
            <a:t>National, crosscutting, and industry-wide</a:t>
          </a:r>
        </a:p>
      </dgm:t>
    </dgm:pt>
    <dgm:pt modelId="{1232B5AE-A09E-4062-9669-530E2ACE5BB8}" type="parTrans" cxnId="{F1697344-B84A-4691-88EB-3E7A8018723B}">
      <dgm:prSet/>
      <dgm:spPr/>
      <dgm:t>
        <a:bodyPr/>
        <a:lstStyle/>
        <a:p>
          <a:endParaRPr lang="en-US"/>
        </a:p>
      </dgm:t>
    </dgm:pt>
    <dgm:pt modelId="{72A368C2-56F5-4C7C-AB0A-78AEBCE2368E}" type="sibTrans" cxnId="{F1697344-B84A-4691-88EB-3E7A8018723B}">
      <dgm:prSet/>
      <dgm:spPr/>
      <dgm:t>
        <a:bodyPr/>
        <a:lstStyle/>
        <a:p>
          <a:endParaRPr lang="en-US"/>
        </a:p>
      </dgm:t>
    </dgm:pt>
    <dgm:pt modelId="{973C5DDE-85EF-4620-9940-07AD47AC5BF2}">
      <dgm:prSet phldrT="[Text]"/>
      <dgm:spPr>
        <a:solidFill>
          <a:srgbClr val="D2CF3D"/>
        </a:solidFill>
      </dgm:spPr>
      <dgm:t>
        <a:bodyPr/>
        <a:lstStyle/>
        <a:p>
          <a:r>
            <a:rPr lang="en-US" dirty="0">
              <a:solidFill>
                <a:schemeClr val="tx1"/>
              </a:solidFill>
            </a:rPr>
            <a:t>Represents broad industry level</a:t>
          </a:r>
        </a:p>
      </dgm:t>
    </dgm:pt>
    <dgm:pt modelId="{5EAED9DD-529B-4516-BFED-96B8B6B75C76}" type="parTrans" cxnId="{A12820BD-825A-4F5A-B0AB-C85D24EEF870}">
      <dgm:prSet/>
      <dgm:spPr/>
      <dgm:t>
        <a:bodyPr/>
        <a:lstStyle/>
        <a:p>
          <a:endParaRPr lang="en-US"/>
        </a:p>
      </dgm:t>
    </dgm:pt>
    <dgm:pt modelId="{6B479666-77E4-4AD6-A7B8-8910E009284E}" type="sibTrans" cxnId="{A12820BD-825A-4F5A-B0AB-C85D24EEF870}">
      <dgm:prSet/>
      <dgm:spPr/>
      <dgm:t>
        <a:bodyPr/>
        <a:lstStyle/>
        <a:p>
          <a:endParaRPr lang="en-US"/>
        </a:p>
      </dgm:t>
    </dgm:pt>
    <dgm:pt modelId="{E44C45C6-1DAD-4D65-9049-AB5F44144070}">
      <dgm:prSet phldrT="[Text]"/>
      <dgm:spPr>
        <a:solidFill>
          <a:srgbClr val="EA8A2A"/>
        </a:solidFill>
      </dgm:spPr>
      <dgm:t>
        <a:bodyPr/>
        <a:lstStyle/>
        <a:p>
          <a:r>
            <a:rPr lang="en-US" dirty="0">
              <a:solidFill>
                <a:schemeClr val="tx1"/>
              </a:solidFill>
            </a:rPr>
            <a:t>Does not describe a </a:t>
          </a:r>
          <a:r>
            <a:rPr lang="en-US" u="sng" dirty="0">
              <a:solidFill>
                <a:schemeClr val="tx1"/>
              </a:solidFill>
            </a:rPr>
            <a:t>standard</a:t>
          </a:r>
          <a:r>
            <a:rPr lang="en-US" dirty="0">
              <a:solidFill>
                <a:schemeClr val="tx1"/>
              </a:solidFill>
            </a:rPr>
            <a:t> of performance</a:t>
          </a:r>
        </a:p>
      </dgm:t>
    </dgm:pt>
    <dgm:pt modelId="{DD1F17FF-F211-402C-B19B-CFB4A03A8394}" type="parTrans" cxnId="{1D337FB5-D295-447D-83B4-930BE316563D}">
      <dgm:prSet/>
      <dgm:spPr/>
      <dgm:t>
        <a:bodyPr/>
        <a:lstStyle/>
        <a:p>
          <a:endParaRPr lang="en-US"/>
        </a:p>
      </dgm:t>
    </dgm:pt>
    <dgm:pt modelId="{4AB77ED1-6A21-4B1E-9CDA-8CEA3112DE9C}" type="sibTrans" cxnId="{1D337FB5-D295-447D-83B4-930BE316563D}">
      <dgm:prSet/>
      <dgm:spPr/>
      <dgm:t>
        <a:bodyPr/>
        <a:lstStyle/>
        <a:p>
          <a:endParaRPr lang="en-US"/>
        </a:p>
      </dgm:t>
    </dgm:pt>
    <dgm:pt modelId="{F3FC411A-CA39-480E-B710-0506529EC0BA}">
      <dgm:prSet phldrT="[Text]"/>
      <dgm:spPr>
        <a:solidFill>
          <a:srgbClr val="4EBE63"/>
        </a:solidFill>
      </dgm:spPr>
      <dgm:t>
        <a:bodyPr/>
        <a:lstStyle/>
        <a:p>
          <a:r>
            <a:rPr lang="en-US" dirty="0">
              <a:solidFill>
                <a:schemeClr val="tx1"/>
              </a:solidFill>
            </a:rPr>
            <a:t>Workers do not have every skill at the same level</a:t>
          </a:r>
        </a:p>
      </dgm:t>
    </dgm:pt>
    <dgm:pt modelId="{410814CC-3F5F-45FC-A289-76AF576AD592}" type="parTrans" cxnId="{2A572DB7-11D5-422B-A8C3-401F8E206280}">
      <dgm:prSet/>
      <dgm:spPr/>
      <dgm:t>
        <a:bodyPr/>
        <a:lstStyle/>
        <a:p>
          <a:endParaRPr lang="en-US"/>
        </a:p>
      </dgm:t>
    </dgm:pt>
    <dgm:pt modelId="{CCB65ED9-E351-4E63-8D34-7B02045709DA}" type="sibTrans" cxnId="{2A572DB7-11D5-422B-A8C3-401F8E206280}">
      <dgm:prSet/>
      <dgm:spPr/>
      <dgm:t>
        <a:bodyPr/>
        <a:lstStyle/>
        <a:p>
          <a:endParaRPr lang="en-US"/>
        </a:p>
      </dgm:t>
    </dgm:pt>
    <dgm:pt modelId="{702A443A-6231-4159-9745-1A75202B4C7B}" type="pres">
      <dgm:prSet presAssocID="{4D0DC0CA-E5F0-4EBE-B670-423C9F619297}" presName="diagram" presStyleCnt="0">
        <dgm:presLayoutVars>
          <dgm:chMax val="1"/>
          <dgm:dir/>
          <dgm:animLvl val="ctr"/>
          <dgm:resizeHandles val="exact"/>
        </dgm:presLayoutVars>
      </dgm:prSet>
      <dgm:spPr/>
      <dgm:t>
        <a:bodyPr/>
        <a:lstStyle/>
        <a:p>
          <a:endParaRPr lang="en-US"/>
        </a:p>
      </dgm:t>
    </dgm:pt>
    <dgm:pt modelId="{345CCB08-4862-44CB-969B-11109D5CD0D7}" type="pres">
      <dgm:prSet presAssocID="{4D0DC0CA-E5F0-4EBE-B670-423C9F619297}" presName="matrix" presStyleCnt="0"/>
      <dgm:spPr/>
    </dgm:pt>
    <dgm:pt modelId="{351FBC2D-E285-4E05-B575-6746BBC4EABE}" type="pres">
      <dgm:prSet presAssocID="{4D0DC0CA-E5F0-4EBE-B670-423C9F619297}" presName="tile1" presStyleLbl="node1" presStyleIdx="0" presStyleCnt="4"/>
      <dgm:spPr/>
      <dgm:t>
        <a:bodyPr/>
        <a:lstStyle/>
        <a:p>
          <a:endParaRPr lang="en-US"/>
        </a:p>
      </dgm:t>
    </dgm:pt>
    <dgm:pt modelId="{71E5267E-FA41-4896-B817-8BCED2EC2F5A}" type="pres">
      <dgm:prSet presAssocID="{4D0DC0CA-E5F0-4EBE-B670-423C9F619297}" presName="tile1text" presStyleLbl="node1" presStyleIdx="0" presStyleCnt="4">
        <dgm:presLayoutVars>
          <dgm:chMax val="0"/>
          <dgm:chPref val="0"/>
          <dgm:bulletEnabled val="1"/>
        </dgm:presLayoutVars>
      </dgm:prSet>
      <dgm:spPr/>
      <dgm:t>
        <a:bodyPr/>
        <a:lstStyle/>
        <a:p>
          <a:endParaRPr lang="en-US"/>
        </a:p>
      </dgm:t>
    </dgm:pt>
    <dgm:pt modelId="{24AF15F3-3B45-4FBD-B426-6AE18244D768}" type="pres">
      <dgm:prSet presAssocID="{4D0DC0CA-E5F0-4EBE-B670-423C9F619297}" presName="tile2" presStyleLbl="node1" presStyleIdx="1" presStyleCnt="4"/>
      <dgm:spPr/>
      <dgm:t>
        <a:bodyPr/>
        <a:lstStyle/>
        <a:p>
          <a:endParaRPr lang="en-US"/>
        </a:p>
      </dgm:t>
    </dgm:pt>
    <dgm:pt modelId="{25F9F56C-730A-4AE8-BF8D-878641D94912}" type="pres">
      <dgm:prSet presAssocID="{4D0DC0CA-E5F0-4EBE-B670-423C9F619297}" presName="tile2text" presStyleLbl="node1" presStyleIdx="1" presStyleCnt="4">
        <dgm:presLayoutVars>
          <dgm:chMax val="0"/>
          <dgm:chPref val="0"/>
          <dgm:bulletEnabled val="1"/>
        </dgm:presLayoutVars>
      </dgm:prSet>
      <dgm:spPr/>
      <dgm:t>
        <a:bodyPr/>
        <a:lstStyle/>
        <a:p>
          <a:endParaRPr lang="en-US"/>
        </a:p>
      </dgm:t>
    </dgm:pt>
    <dgm:pt modelId="{B04B9CB4-C476-448A-84C3-28E0D24F5FA8}" type="pres">
      <dgm:prSet presAssocID="{4D0DC0CA-E5F0-4EBE-B670-423C9F619297}" presName="tile3" presStyleLbl="node1" presStyleIdx="2" presStyleCnt="4"/>
      <dgm:spPr/>
      <dgm:t>
        <a:bodyPr/>
        <a:lstStyle/>
        <a:p>
          <a:endParaRPr lang="en-US"/>
        </a:p>
      </dgm:t>
    </dgm:pt>
    <dgm:pt modelId="{75DCF5DF-5975-4C01-83E1-FC7F80EA464E}" type="pres">
      <dgm:prSet presAssocID="{4D0DC0CA-E5F0-4EBE-B670-423C9F619297}" presName="tile3text" presStyleLbl="node1" presStyleIdx="2" presStyleCnt="4">
        <dgm:presLayoutVars>
          <dgm:chMax val="0"/>
          <dgm:chPref val="0"/>
          <dgm:bulletEnabled val="1"/>
        </dgm:presLayoutVars>
      </dgm:prSet>
      <dgm:spPr/>
      <dgm:t>
        <a:bodyPr/>
        <a:lstStyle/>
        <a:p>
          <a:endParaRPr lang="en-US"/>
        </a:p>
      </dgm:t>
    </dgm:pt>
    <dgm:pt modelId="{FC84A7AC-A1D5-4035-BBA3-40EAE8710F02}" type="pres">
      <dgm:prSet presAssocID="{4D0DC0CA-E5F0-4EBE-B670-423C9F619297}" presName="tile4" presStyleLbl="node1" presStyleIdx="3" presStyleCnt="4"/>
      <dgm:spPr/>
      <dgm:t>
        <a:bodyPr/>
        <a:lstStyle/>
        <a:p>
          <a:endParaRPr lang="en-US"/>
        </a:p>
      </dgm:t>
    </dgm:pt>
    <dgm:pt modelId="{2C6613EF-75E6-4875-8A39-298BEFDCC9F9}" type="pres">
      <dgm:prSet presAssocID="{4D0DC0CA-E5F0-4EBE-B670-423C9F619297}" presName="tile4text" presStyleLbl="node1" presStyleIdx="3" presStyleCnt="4">
        <dgm:presLayoutVars>
          <dgm:chMax val="0"/>
          <dgm:chPref val="0"/>
          <dgm:bulletEnabled val="1"/>
        </dgm:presLayoutVars>
      </dgm:prSet>
      <dgm:spPr/>
      <dgm:t>
        <a:bodyPr/>
        <a:lstStyle/>
        <a:p>
          <a:endParaRPr lang="en-US"/>
        </a:p>
      </dgm:t>
    </dgm:pt>
    <dgm:pt modelId="{45413945-61A8-4FCB-B8E8-92ED068C3DDF}" type="pres">
      <dgm:prSet presAssocID="{4D0DC0CA-E5F0-4EBE-B670-423C9F619297}" presName="centerTile" presStyleLbl="fgShp" presStyleIdx="0" presStyleCnt="1">
        <dgm:presLayoutVars>
          <dgm:chMax val="0"/>
          <dgm:chPref val="0"/>
        </dgm:presLayoutVars>
      </dgm:prSet>
      <dgm:spPr/>
      <dgm:t>
        <a:bodyPr/>
        <a:lstStyle/>
        <a:p>
          <a:endParaRPr lang="en-US"/>
        </a:p>
      </dgm:t>
    </dgm:pt>
  </dgm:ptLst>
  <dgm:cxnLst>
    <dgm:cxn modelId="{8C2A2A06-12B4-47EA-9E64-A03A82DFC67E}" srcId="{4D0DC0CA-E5F0-4EBE-B670-423C9F619297}" destId="{B011D5F9-C426-4318-8D9F-5831166DEB89}" srcOrd="0" destOrd="0" parTransId="{94673D0B-F234-4AA4-8E65-4F8961AF99C9}" sibTransId="{E61863D7-C914-4729-AF62-75D15F124AC5}"/>
    <dgm:cxn modelId="{63585969-7958-434E-A488-A13E0F3D1157}" type="presOf" srcId="{B011D5F9-C426-4318-8D9F-5831166DEB89}" destId="{45413945-61A8-4FCB-B8E8-92ED068C3DDF}" srcOrd="0" destOrd="0" presId="urn:microsoft.com/office/officeart/2005/8/layout/matrix1"/>
    <dgm:cxn modelId="{A5321B13-1ABD-4BEC-BAF8-B44AFEBBD8A4}" type="presOf" srcId="{973C5DDE-85EF-4620-9940-07AD47AC5BF2}" destId="{25F9F56C-730A-4AE8-BF8D-878641D94912}" srcOrd="1" destOrd="0" presId="urn:microsoft.com/office/officeart/2005/8/layout/matrix1"/>
    <dgm:cxn modelId="{F1697344-B84A-4691-88EB-3E7A8018723B}" srcId="{B011D5F9-C426-4318-8D9F-5831166DEB89}" destId="{528A61FD-68C2-4D73-B52A-A6E08E93DB9F}" srcOrd="0" destOrd="0" parTransId="{1232B5AE-A09E-4062-9669-530E2ACE5BB8}" sibTransId="{72A368C2-56F5-4C7C-AB0A-78AEBCE2368E}"/>
    <dgm:cxn modelId="{77F9313D-E0C9-4999-9351-AFEFE7A32F9A}" type="presOf" srcId="{F3FC411A-CA39-480E-B710-0506529EC0BA}" destId="{FC84A7AC-A1D5-4035-BBA3-40EAE8710F02}" srcOrd="0" destOrd="0" presId="urn:microsoft.com/office/officeart/2005/8/layout/matrix1"/>
    <dgm:cxn modelId="{1D3C2B09-4EC7-4EF6-9227-60491E0367BC}" type="presOf" srcId="{528A61FD-68C2-4D73-B52A-A6E08E93DB9F}" destId="{351FBC2D-E285-4E05-B575-6746BBC4EABE}" srcOrd="0" destOrd="0" presId="urn:microsoft.com/office/officeart/2005/8/layout/matrix1"/>
    <dgm:cxn modelId="{2A572DB7-11D5-422B-A8C3-401F8E206280}" srcId="{B011D5F9-C426-4318-8D9F-5831166DEB89}" destId="{F3FC411A-CA39-480E-B710-0506529EC0BA}" srcOrd="3" destOrd="0" parTransId="{410814CC-3F5F-45FC-A289-76AF576AD592}" sibTransId="{CCB65ED9-E351-4E63-8D34-7B02045709DA}"/>
    <dgm:cxn modelId="{1D337FB5-D295-447D-83B4-930BE316563D}" srcId="{B011D5F9-C426-4318-8D9F-5831166DEB89}" destId="{E44C45C6-1DAD-4D65-9049-AB5F44144070}" srcOrd="2" destOrd="0" parTransId="{DD1F17FF-F211-402C-B19B-CFB4A03A8394}" sibTransId="{4AB77ED1-6A21-4B1E-9CDA-8CEA3112DE9C}"/>
    <dgm:cxn modelId="{A12820BD-825A-4F5A-B0AB-C85D24EEF870}" srcId="{B011D5F9-C426-4318-8D9F-5831166DEB89}" destId="{973C5DDE-85EF-4620-9940-07AD47AC5BF2}" srcOrd="1" destOrd="0" parTransId="{5EAED9DD-529B-4516-BFED-96B8B6B75C76}" sibTransId="{6B479666-77E4-4AD6-A7B8-8910E009284E}"/>
    <dgm:cxn modelId="{AD0C5EDD-305F-4BA0-92AA-5C8B31A8AD91}" type="presOf" srcId="{E44C45C6-1DAD-4D65-9049-AB5F44144070}" destId="{75DCF5DF-5975-4C01-83E1-FC7F80EA464E}" srcOrd="1" destOrd="0" presId="urn:microsoft.com/office/officeart/2005/8/layout/matrix1"/>
    <dgm:cxn modelId="{4393E200-CCDE-4658-A8A3-722F50372EEE}" type="presOf" srcId="{973C5DDE-85EF-4620-9940-07AD47AC5BF2}" destId="{24AF15F3-3B45-4FBD-B426-6AE18244D768}" srcOrd="0" destOrd="0" presId="urn:microsoft.com/office/officeart/2005/8/layout/matrix1"/>
    <dgm:cxn modelId="{DBCA8802-3313-4120-A314-78FC19F53AC3}" type="presOf" srcId="{528A61FD-68C2-4D73-B52A-A6E08E93DB9F}" destId="{71E5267E-FA41-4896-B817-8BCED2EC2F5A}" srcOrd="1" destOrd="0" presId="urn:microsoft.com/office/officeart/2005/8/layout/matrix1"/>
    <dgm:cxn modelId="{D7193B8A-49F7-458E-9E06-740FA10F5A71}" type="presOf" srcId="{E44C45C6-1DAD-4D65-9049-AB5F44144070}" destId="{B04B9CB4-C476-448A-84C3-28E0D24F5FA8}" srcOrd="0" destOrd="0" presId="urn:microsoft.com/office/officeart/2005/8/layout/matrix1"/>
    <dgm:cxn modelId="{2E174EAA-F355-4160-8A76-01ED9C6E215F}" type="presOf" srcId="{F3FC411A-CA39-480E-B710-0506529EC0BA}" destId="{2C6613EF-75E6-4875-8A39-298BEFDCC9F9}" srcOrd="1" destOrd="0" presId="urn:microsoft.com/office/officeart/2005/8/layout/matrix1"/>
    <dgm:cxn modelId="{9AE0FBBE-6573-4456-8BDC-37009C977D0C}" type="presOf" srcId="{4D0DC0CA-E5F0-4EBE-B670-423C9F619297}" destId="{702A443A-6231-4159-9745-1A75202B4C7B}" srcOrd="0" destOrd="0" presId="urn:microsoft.com/office/officeart/2005/8/layout/matrix1"/>
    <dgm:cxn modelId="{78B74CD7-3EAC-470B-B634-9F4069650FA0}" type="presParOf" srcId="{702A443A-6231-4159-9745-1A75202B4C7B}" destId="{345CCB08-4862-44CB-969B-11109D5CD0D7}" srcOrd="0" destOrd="0" presId="urn:microsoft.com/office/officeart/2005/8/layout/matrix1"/>
    <dgm:cxn modelId="{C01B286E-3ABA-4ED5-BB87-B712EA36E5A0}" type="presParOf" srcId="{345CCB08-4862-44CB-969B-11109D5CD0D7}" destId="{351FBC2D-E285-4E05-B575-6746BBC4EABE}" srcOrd="0" destOrd="0" presId="urn:microsoft.com/office/officeart/2005/8/layout/matrix1"/>
    <dgm:cxn modelId="{F7C8CD3A-F1F2-4F50-934E-025B7C5EB1A8}" type="presParOf" srcId="{345CCB08-4862-44CB-969B-11109D5CD0D7}" destId="{71E5267E-FA41-4896-B817-8BCED2EC2F5A}" srcOrd="1" destOrd="0" presId="urn:microsoft.com/office/officeart/2005/8/layout/matrix1"/>
    <dgm:cxn modelId="{5D81BA35-7993-4E6B-9FDE-31AE1B16C54C}" type="presParOf" srcId="{345CCB08-4862-44CB-969B-11109D5CD0D7}" destId="{24AF15F3-3B45-4FBD-B426-6AE18244D768}" srcOrd="2" destOrd="0" presId="urn:microsoft.com/office/officeart/2005/8/layout/matrix1"/>
    <dgm:cxn modelId="{C657FE8B-28D5-46E2-B324-CDB58722E2BA}" type="presParOf" srcId="{345CCB08-4862-44CB-969B-11109D5CD0D7}" destId="{25F9F56C-730A-4AE8-BF8D-878641D94912}" srcOrd="3" destOrd="0" presId="urn:microsoft.com/office/officeart/2005/8/layout/matrix1"/>
    <dgm:cxn modelId="{9F8B353F-DDDE-4DB5-AFA0-CCB2E6D3E480}" type="presParOf" srcId="{345CCB08-4862-44CB-969B-11109D5CD0D7}" destId="{B04B9CB4-C476-448A-84C3-28E0D24F5FA8}" srcOrd="4" destOrd="0" presId="urn:microsoft.com/office/officeart/2005/8/layout/matrix1"/>
    <dgm:cxn modelId="{B1DCCB3D-6A4F-405D-BF8C-47CEA06F5A3B}" type="presParOf" srcId="{345CCB08-4862-44CB-969B-11109D5CD0D7}" destId="{75DCF5DF-5975-4C01-83E1-FC7F80EA464E}" srcOrd="5" destOrd="0" presId="urn:microsoft.com/office/officeart/2005/8/layout/matrix1"/>
    <dgm:cxn modelId="{BFA6F140-7C76-4CD1-B727-D933F2D3664D}" type="presParOf" srcId="{345CCB08-4862-44CB-969B-11109D5CD0D7}" destId="{FC84A7AC-A1D5-4035-BBA3-40EAE8710F02}" srcOrd="6" destOrd="0" presId="urn:microsoft.com/office/officeart/2005/8/layout/matrix1"/>
    <dgm:cxn modelId="{A40C5D6C-4A3D-418B-9C40-5AC039CB2212}" type="presParOf" srcId="{345CCB08-4862-44CB-969B-11109D5CD0D7}" destId="{2C6613EF-75E6-4875-8A39-298BEFDCC9F9}" srcOrd="7" destOrd="0" presId="urn:microsoft.com/office/officeart/2005/8/layout/matrix1"/>
    <dgm:cxn modelId="{978A241F-57AD-4C97-ABF1-E5736A7CB0AC}" type="presParOf" srcId="{702A443A-6231-4159-9745-1A75202B4C7B}" destId="{45413945-61A8-4FCB-B8E8-92ED068C3DD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27612DA-D629-4092-9C1E-920BDE543AFB}" type="datetimeFigureOut">
              <a:rPr lang="en-US" smtClean="0"/>
              <a:t>8/5/2019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B6C37F7-E826-4410-A05A-928EDEB5BA9B}" type="slidenum">
              <a:rPr lang="en-US" smtClean="0"/>
              <a:t>‹#›</a:t>
            </a:fld>
            <a:endParaRPr lang="en-US" dirty="0"/>
          </a:p>
        </p:txBody>
      </p:sp>
    </p:spTree>
    <p:extLst>
      <p:ext uri="{BB962C8B-B14F-4D97-AF65-F5344CB8AC3E}">
        <p14:creationId xmlns:p14="http://schemas.microsoft.com/office/powerpoint/2010/main" val="11065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0DBEED-90E1-4420-993B-ED66FDA51C2E}" type="datetimeFigureOut">
              <a:rPr lang="en-US" smtClean="0"/>
              <a:t>8/5/2019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C30CC5-8220-4518-A668-4708ABA0D996}" type="slidenum">
              <a:rPr lang="en-US" smtClean="0"/>
              <a:t>‹#›</a:t>
            </a:fld>
            <a:endParaRPr lang="en-US" dirty="0"/>
          </a:p>
        </p:txBody>
      </p:sp>
    </p:spTree>
    <p:extLst>
      <p:ext uri="{BB962C8B-B14F-4D97-AF65-F5344CB8AC3E}">
        <p14:creationId xmlns:p14="http://schemas.microsoft.com/office/powerpoint/2010/main" val="284975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a:t>
            </a:fld>
            <a:endParaRPr lang="en-US" dirty="0"/>
          </a:p>
        </p:txBody>
      </p:sp>
    </p:spTree>
    <p:extLst>
      <p:ext uri="{BB962C8B-B14F-4D97-AF65-F5344CB8AC3E}">
        <p14:creationId xmlns:p14="http://schemas.microsoft.com/office/powerpoint/2010/main" val="305605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a:t>
            </a:r>
            <a:r>
              <a:rPr lang="en-US" baseline="0" dirty="0"/>
              <a:t>slide represents the partners and champions the Employment and Training Administration worked with in the development of the Water and Wastewater Competency Model. </a:t>
            </a:r>
          </a:p>
        </p:txBody>
      </p:sp>
      <p:sp>
        <p:nvSpPr>
          <p:cNvPr id="4" name="Slide Number Placeholder 3"/>
          <p:cNvSpPr>
            <a:spLocks noGrp="1"/>
          </p:cNvSpPr>
          <p:nvPr>
            <p:ph type="sldNum" sz="quarter" idx="10"/>
          </p:nvPr>
        </p:nvSpPr>
        <p:spPr/>
        <p:txBody>
          <a:bodyPr/>
          <a:lstStyle/>
          <a:p>
            <a:fld id="{A4C30CC5-8220-4518-A668-4708ABA0D99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1631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the water model itself—we will take a closer</a:t>
            </a:r>
            <a:r>
              <a:rPr lang="en-US" baseline="0" dirty="0" smtClean="0"/>
              <a:t> look at the industry tiers on the next slide.</a:t>
            </a:r>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6378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concepts that were added or given greater focus in the most recent update of the model</a:t>
            </a:r>
            <a:r>
              <a:rPr lang="en-US" baseline="0" dirty="0"/>
              <a:t> </a:t>
            </a:r>
            <a:r>
              <a:rPr lang="en-US" dirty="0"/>
              <a:t>are:</a:t>
            </a:r>
          </a:p>
          <a:p>
            <a:endParaRPr lang="en-US" dirty="0"/>
          </a:p>
          <a:p>
            <a:pPr marL="174708" indent="-174708">
              <a:buFont typeface="Arial" panose="020B0604020202020204" pitchFamily="34" charset="0"/>
              <a:buChar char="•"/>
            </a:pPr>
            <a:r>
              <a:rPr lang="en-US" dirty="0"/>
              <a:t>Supervisory control and data acquisition (SCADA) systems </a:t>
            </a:r>
          </a:p>
          <a:p>
            <a:pPr marL="174708" indent="-174708">
              <a:buFont typeface="Arial" panose="020B0604020202020204" pitchFamily="34" charset="0"/>
              <a:buChar char="•"/>
            </a:pPr>
            <a:r>
              <a:rPr lang="en-US" dirty="0"/>
              <a:t>Integrated </a:t>
            </a:r>
            <a:r>
              <a:rPr lang="en-US" dirty="0" smtClean="0"/>
              <a:t>water </a:t>
            </a:r>
            <a:r>
              <a:rPr lang="en-US" dirty="0"/>
              <a:t>resources management</a:t>
            </a:r>
          </a:p>
          <a:p>
            <a:pPr marL="174708" indent="-174708">
              <a:buFont typeface="Arial" panose="020B0604020202020204" pitchFamily="34" charset="0"/>
              <a:buChar char="•"/>
            </a:pPr>
            <a:r>
              <a:rPr lang="en-US" dirty="0"/>
              <a:t>Cybersecurity and information security</a:t>
            </a:r>
          </a:p>
          <a:p>
            <a:pPr marL="640594" lvl="1" indent="-174708">
              <a:buFont typeface="Arial" panose="020B0604020202020204" pitchFamily="34" charset="0"/>
              <a:buChar char="•"/>
            </a:pPr>
            <a:r>
              <a:rPr lang="en-US" dirty="0"/>
              <a:t>Not everyone</a:t>
            </a:r>
            <a:r>
              <a:rPr lang="en-US" baseline="0" dirty="0"/>
              <a:t> would even think about the role of cybersecurity when it comes to water utilities—but given automated controls and the Internet of Things—cybersecurity is in fact a real </a:t>
            </a:r>
            <a:r>
              <a:rPr lang="en-US" baseline="0" dirty="0" smtClean="0"/>
              <a:t>concern.</a:t>
            </a:r>
            <a:endParaRPr lang="en-US" dirty="0"/>
          </a:p>
          <a:p>
            <a:pPr marL="174708" indent="-174708">
              <a:buFont typeface="Arial" panose="020B0604020202020204" pitchFamily="34" charset="0"/>
              <a:buChar char="•"/>
            </a:pPr>
            <a:r>
              <a:rPr lang="en-US" dirty="0"/>
              <a:t>Decentralized wastewater treatment systems</a:t>
            </a:r>
          </a:p>
          <a:p>
            <a:pPr marL="174708" indent="-174708">
              <a:buFont typeface="Arial" panose="020B0604020202020204" pitchFamily="34" charset="0"/>
              <a:buChar char="•"/>
            </a:pPr>
            <a:r>
              <a:rPr lang="en-US" dirty="0"/>
              <a:t>Water resilience</a:t>
            </a:r>
          </a:p>
        </p:txBody>
      </p:sp>
      <p:sp>
        <p:nvSpPr>
          <p:cNvPr id="4" name="Slide Number Placeholder 3"/>
          <p:cNvSpPr>
            <a:spLocks noGrp="1"/>
          </p:cNvSpPr>
          <p:nvPr>
            <p:ph type="sldNum" sz="quarter" idx="10"/>
          </p:nvPr>
        </p:nvSpPr>
        <p:spPr/>
        <p:txBody>
          <a:bodyPr/>
          <a:lstStyle/>
          <a:p>
            <a:fld id="{A4C30CC5-8220-4518-A668-4708ABA0D996}" type="slidenum">
              <a:rPr lang="en-US" smtClean="0"/>
              <a:t>12</a:t>
            </a:fld>
            <a:endParaRPr lang="en-US" dirty="0"/>
          </a:p>
        </p:txBody>
      </p:sp>
    </p:spTree>
    <p:extLst>
      <p:ext uri="{BB962C8B-B14F-4D97-AF65-F5344CB8AC3E}">
        <p14:creationId xmlns:p14="http://schemas.microsoft.com/office/powerpoint/2010/main" val="2229130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Let’s </a:t>
            </a:r>
            <a:r>
              <a:rPr lang="en-US" dirty="0"/>
              <a:t>talk about how these models are used. The Colorado Department of Public Health and Environment worked in partnership with the Rocky Mountain Section of the American Water Works Association to develop core curricula and improve the quality of training being offered for operators working in the state’s public water systems.</a:t>
            </a:r>
          </a:p>
          <a:p>
            <a:endParaRPr lang="en-US" dirty="0"/>
          </a:p>
          <a:p>
            <a:r>
              <a:rPr lang="en-US" dirty="0"/>
              <a:t>You can find out more about</a:t>
            </a:r>
            <a:r>
              <a:rPr lang="en-US" baseline="0" dirty="0"/>
              <a:t> this collaboration on the Models In Action </a:t>
            </a:r>
            <a:r>
              <a:rPr lang="en-US" baseline="0" dirty="0" smtClean="0"/>
              <a:t>section of </a:t>
            </a:r>
            <a:r>
              <a:rPr lang="en-US" baseline="0" dirty="0"/>
              <a:t>the Competency Model Clearing House.  </a:t>
            </a:r>
          </a:p>
          <a:p>
            <a:r>
              <a:rPr lang="en-US" baseline="0" dirty="0"/>
              <a:t>You may access the article at:  https://www.careeronestop.org/CompetencyModel/info_documents/water-casesummary.pdf</a:t>
            </a:r>
          </a:p>
        </p:txBody>
      </p:sp>
      <p:sp>
        <p:nvSpPr>
          <p:cNvPr id="4" name="Slide Number Placeholder 3"/>
          <p:cNvSpPr>
            <a:spLocks noGrp="1"/>
          </p:cNvSpPr>
          <p:nvPr>
            <p:ph type="sldNum" sz="quarter" idx="10"/>
          </p:nvPr>
        </p:nvSpPr>
        <p:spPr/>
        <p:txBody>
          <a:bodyPr/>
          <a:lstStyle/>
          <a:p>
            <a:fld id="{A4C30CC5-8220-4518-A668-4708ABA0D996}" type="slidenum">
              <a:rPr lang="en-US" smtClean="0"/>
              <a:t>13</a:t>
            </a:fld>
            <a:endParaRPr lang="en-US" dirty="0"/>
          </a:p>
        </p:txBody>
      </p:sp>
    </p:spTree>
    <p:extLst>
      <p:ext uri="{BB962C8B-B14F-4D97-AF65-F5344CB8AC3E}">
        <p14:creationId xmlns:p14="http://schemas.microsoft.com/office/powerpoint/2010/main" val="113722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two partners worked together and convened </a:t>
            </a:r>
            <a:r>
              <a:rPr lang="en-US" dirty="0" smtClean="0"/>
              <a:t>these </a:t>
            </a:r>
            <a:r>
              <a:rPr lang="en-US" dirty="0"/>
              <a:t>additional training partners to develop a curriculum to improve training and make it more consistent in</a:t>
            </a:r>
            <a:r>
              <a:rPr lang="en-US" baseline="0" dirty="0"/>
              <a:t> areas across the </a:t>
            </a:r>
            <a:r>
              <a:rPr lang="en-US" baseline="0" dirty="0" smtClean="0"/>
              <a:t>state.</a:t>
            </a:r>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14</a:t>
            </a:fld>
            <a:endParaRPr lang="en-US" dirty="0"/>
          </a:p>
        </p:txBody>
      </p:sp>
    </p:spTree>
    <p:extLst>
      <p:ext uri="{BB962C8B-B14F-4D97-AF65-F5344CB8AC3E}">
        <p14:creationId xmlns:p14="http://schemas.microsoft.com/office/powerpoint/2010/main" val="44973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Their</a:t>
            </a:r>
            <a:r>
              <a:rPr lang="en-US" baseline="0" dirty="0" smtClean="0"/>
              <a:t> </a:t>
            </a:r>
            <a:r>
              <a:rPr lang="en-US" baseline="0" dirty="0"/>
              <a:t>goal was to define a core curriculum—and to identify and address training gaps in various programs across the </a:t>
            </a:r>
            <a:r>
              <a:rPr lang="en-US" baseline="0" dirty="0" smtClean="0"/>
              <a:t>state.</a:t>
            </a:r>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15</a:t>
            </a:fld>
            <a:endParaRPr lang="en-US" dirty="0"/>
          </a:p>
        </p:txBody>
      </p:sp>
    </p:spTree>
    <p:extLst>
      <p:ext uri="{BB962C8B-B14F-4D97-AF65-F5344CB8AC3E}">
        <p14:creationId xmlns:p14="http://schemas.microsoft.com/office/powerpoint/2010/main" val="3410326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competency model </a:t>
            </a:r>
            <a:r>
              <a:rPr lang="en-US" dirty="0"/>
              <a:t>has several formats and worksheets available to assist you as you work with industry to customize</a:t>
            </a:r>
            <a:r>
              <a:rPr lang="en-US" baseline="0" dirty="0"/>
              <a:t> models and develop training.  </a:t>
            </a:r>
          </a:p>
          <a:p>
            <a:endParaRPr lang="en-US" baseline="0" dirty="0"/>
          </a:p>
          <a:p>
            <a:r>
              <a:rPr lang="en-US" baseline="0" dirty="0"/>
              <a:t>This slide shows two worksheets likely used by the Colorado team in their efforts—1) Identify Credential Competencies, and 2) Employer Analysis </a:t>
            </a:r>
            <a:r>
              <a:rPr lang="en-US" baseline="0" dirty="0" smtClean="0"/>
              <a:t>worksheets.</a:t>
            </a:r>
            <a:endParaRPr lang="en-US" baseline="0" dirty="0"/>
          </a:p>
        </p:txBody>
      </p:sp>
      <p:sp>
        <p:nvSpPr>
          <p:cNvPr id="4" name="Slide Number Placeholder 3"/>
          <p:cNvSpPr>
            <a:spLocks noGrp="1"/>
          </p:cNvSpPr>
          <p:nvPr>
            <p:ph type="sldNum" sz="quarter" idx="10"/>
          </p:nvPr>
        </p:nvSpPr>
        <p:spPr/>
        <p:txBody>
          <a:bodyPr/>
          <a:lstStyle/>
          <a:p>
            <a:fld id="{A4C30CC5-8220-4518-A668-4708ABA0D996}" type="slidenum">
              <a:rPr lang="en-US" smtClean="0"/>
              <a:t>16</a:t>
            </a:fld>
            <a:endParaRPr lang="en-US" dirty="0"/>
          </a:p>
        </p:txBody>
      </p:sp>
    </p:spTree>
    <p:extLst>
      <p:ext uri="{BB962C8B-B14F-4D97-AF65-F5344CB8AC3E}">
        <p14:creationId xmlns:p14="http://schemas.microsoft.com/office/powerpoint/2010/main" val="2814211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showing how Colorado customized the model and built out three additional tiers including occupational specific Technical Knowledge and </a:t>
            </a:r>
            <a:r>
              <a:rPr lang="en-US" dirty="0" smtClean="0"/>
              <a:t>Abilities.</a:t>
            </a:r>
            <a:endParaRPr lang="en-US" dirty="0"/>
          </a:p>
          <a:p>
            <a:endParaRPr lang="en-US" dirty="0"/>
          </a:p>
          <a:p>
            <a:r>
              <a:rPr lang="en-US" dirty="0"/>
              <a:t>They also </a:t>
            </a:r>
            <a:r>
              <a:rPr lang="en-US" b="1" dirty="0"/>
              <a:t>reviewed</a:t>
            </a:r>
            <a:r>
              <a:rPr lang="en-US" dirty="0"/>
              <a:t> all the </a:t>
            </a:r>
            <a:r>
              <a:rPr lang="en-US" b="1" dirty="0"/>
              <a:t>topics that are covered in industry certification exams</a:t>
            </a:r>
            <a:r>
              <a:rPr lang="en-US" dirty="0"/>
              <a:t> to add Occupation-specific</a:t>
            </a:r>
            <a:r>
              <a:rPr lang="en-US" baseline="0" dirty="0"/>
              <a:t> Technical Job Tasks for different certification types and levels of </a:t>
            </a:r>
            <a:r>
              <a:rPr lang="en-US" baseline="0" dirty="0" smtClean="0"/>
              <a:t>responsibility.</a:t>
            </a:r>
            <a:endParaRPr lang="en-US" baseline="0" dirty="0"/>
          </a:p>
          <a:p>
            <a:endParaRPr lang="en-US" baseline="0" dirty="0"/>
          </a:p>
          <a:p>
            <a:r>
              <a:rPr lang="en-US" dirty="0"/>
              <a:t>As a result of this research, the Colorado model is focused on the specific skills that an operator in the state needs to know in order to progress along a career </a:t>
            </a:r>
            <a:r>
              <a:rPr lang="en-US" dirty="0" smtClean="0"/>
              <a:t>pathway.</a:t>
            </a:r>
            <a:endParaRPr lang="en-US" dirty="0"/>
          </a:p>
          <a:p>
            <a:r>
              <a:rPr lang="en-US" baseline="0" dirty="0"/>
              <a:t>For more </a:t>
            </a:r>
            <a:r>
              <a:rPr lang="en-US" baseline="0" dirty="0" smtClean="0"/>
              <a:t>information about </a:t>
            </a:r>
            <a:r>
              <a:rPr lang="en-US" baseline="0" dirty="0"/>
              <a:t>the Colorado story, I refer you to the Models In Action success story available at </a:t>
            </a:r>
            <a:r>
              <a:rPr lang="en-US" strike="noStrike" baseline="0" dirty="0"/>
              <a:t>https://www.careeronestop.org/CompetencyModel/info_documents/water-casesummary.pdf</a:t>
            </a:r>
          </a:p>
          <a:p>
            <a:endParaRPr lang="en-US" baseline="0" dirty="0"/>
          </a:p>
        </p:txBody>
      </p:sp>
      <p:sp>
        <p:nvSpPr>
          <p:cNvPr id="4" name="Slide Number Placeholder 3"/>
          <p:cNvSpPr>
            <a:spLocks noGrp="1"/>
          </p:cNvSpPr>
          <p:nvPr>
            <p:ph type="sldNum" sz="quarter" idx="10"/>
          </p:nvPr>
        </p:nvSpPr>
        <p:spPr/>
        <p:txBody>
          <a:bodyPr/>
          <a:lstStyle/>
          <a:p>
            <a:fld id="{A4C30CC5-8220-4518-A668-4708ABA0D996}" type="slidenum">
              <a:rPr lang="en-US" smtClean="0"/>
              <a:t>17</a:t>
            </a:fld>
            <a:endParaRPr lang="en-US" dirty="0"/>
          </a:p>
        </p:txBody>
      </p:sp>
    </p:spTree>
    <p:extLst>
      <p:ext uri="{BB962C8B-B14F-4D97-AF65-F5344CB8AC3E}">
        <p14:creationId xmlns:p14="http://schemas.microsoft.com/office/powerpoint/2010/main" val="360886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how the Water and Wastewater Competency Model has been used, including to develop an apprenticeship program for water and wastewater operations </a:t>
            </a:r>
            <a:r>
              <a:rPr lang="en-US" dirty="0" smtClean="0"/>
              <a:t>specialist,</a:t>
            </a:r>
            <a:r>
              <a:rPr lang="en-US" baseline="0" dirty="0" smtClean="0"/>
              <a:t> </a:t>
            </a:r>
            <a:r>
              <a:rPr lang="en-US" dirty="0" smtClean="0"/>
              <a:t>view </a:t>
            </a:r>
            <a:r>
              <a:rPr lang="en-US" dirty="0"/>
              <a:t>the Models in Action Case Study </a:t>
            </a:r>
            <a:r>
              <a:rPr lang="en-US" dirty="0" smtClean="0"/>
              <a:t>at: </a:t>
            </a:r>
            <a:r>
              <a:rPr lang="en-US" dirty="0"/>
              <a:t>https://www.careeronestop.org/CompetencyModel/info_documents/NRWA-CaseSummary-2018.pdf</a:t>
            </a:r>
          </a:p>
        </p:txBody>
      </p:sp>
      <p:sp>
        <p:nvSpPr>
          <p:cNvPr id="4" name="Slide Number Placeholder 3"/>
          <p:cNvSpPr>
            <a:spLocks noGrp="1"/>
          </p:cNvSpPr>
          <p:nvPr>
            <p:ph type="sldNum" sz="quarter" idx="5"/>
          </p:nvPr>
        </p:nvSpPr>
        <p:spPr/>
        <p:txBody>
          <a:bodyPr/>
          <a:lstStyle/>
          <a:p>
            <a:fld id="{A4C30CC5-8220-4518-A668-4708ABA0D996}" type="slidenum">
              <a:rPr lang="en-US" smtClean="0"/>
              <a:t>18</a:t>
            </a:fld>
            <a:endParaRPr lang="en-US" dirty="0"/>
          </a:p>
        </p:txBody>
      </p:sp>
    </p:spTree>
    <p:extLst>
      <p:ext uri="{BB962C8B-B14F-4D97-AF65-F5344CB8AC3E}">
        <p14:creationId xmlns:p14="http://schemas.microsoft.com/office/powerpoint/2010/main" val="99283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19</a:t>
            </a:fld>
            <a:endParaRPr lang="en-US" dirty="0"/>
          </a:p>
        </p:txBody>
      </p:sp>
    </p:spTree>
    <p:extLst>
      <p:ext uri="{BB962C8B-B14F-4D97-AF65-F5344CB8AC3E}">
        <p14:creationId xmlns:p14="http://schemas.microsoft.com/office/powerpoint/2010/main" val="22653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How </a:t>
            </a:r>
            <a:r>
              <a:rPr lang="en-US" dirty="0"/>
              <a:t>are we defining</a:t>
            </a:r>
            <a:r>
              <a:rPr lang="en-US" baseline="0" dirty="0"/>
              <a:t> competencies? </a:t>
            </a:r>
          </a:p>
          <a:p>
            <a:pPr defTabSz="931723">
              <a:defRPr/>
            </a:pPr>
            <a:r>
              <a:rPr lang="en-US" baseline="0" dirty="0"/>
              <a:t>And what do we mean by “competency models”? </a:t>
            </a:r>
          </a:p>
          <a:p>
            <a:pPr defTabSz="931723">
              <a:defRPr/>
            </a:pPr>
            <a:r>
              <a:rPr lang="en-US" baseline="0" dirty="0"/>
              <a:t>As you can see on the slide, we have some formal definitions.</a:t>
            </a:r>
          </a:p>
          <a:p>
            <a:pPr defTabSz="931723">
              <a:defRPr/>
            </a:pPr>
            <a:r>
              <a:rPr lang="en-US" baseline="0" dirty="0" smtClean="0"/>
              <a:t>A </a:t>
            </a:r>
            <a:r>
              <a:rPr lang="en-US" baseline="0" dirty="0"/>
              <a:t>competency is the ability to apply knowledge, skills, and abilities – KSAs – to perform work tasks in an industry or field. </a:t>
            </a:r>
          </a:p>
          <a:p>
            <a:pPr defTabSz="931723">
              <a:defRPr/>
            </a:pPr>
            <a:endParaRPr lang="en-US" baseline="0" dirty="0"/>
          </a:p>
          <a:p>
            <a:pPr defTabSz="931723">
              <a:defRPr/>
            </a:pPr>
            <a:r>
              <a:rPr lang="en-US" baseline="0" dirty="0"/>
              <a:t>For example, if someone possesses a “Critical and Analytical Thinking” competency, he or she is able to use logic, reasoning, and analysis to address problems. </a:t>
            </a:r>
          </a:p>
          <a:p>
            <a:pPr defTabSz="931723">
              <a:defRPr/>
            </a:pPr>
            <a:endParaRPr lang="en-US" baseline="0" dirty="0"/>
          </a:p>
          <a:p>
            <a:pPr defTabSz="931723">
              <a:defRPr/>
            </a:pPr>
            <a:r>
              <a:rPr lang="en-US" baseline="0" dirty="0"/>
              <a:t>ETA’s competency models are a convenient way to organize and communicate the competencies needed in a specific industry sector.</a:t>
            </a:r>
            <a:endParaRPr lang="en-US" dirty="0"/>
          </a:p>
          <a:p>
            <a:pPr defTabSz="931723">
              <a:defRPr/>
            </a:pPr>
            <a:endParaRPr lang="en-US" dirty="0"/>
          </a:p>
        </p:txBody>
      </p:sp>
      <p:sp>
        <p:nvSpPr>
          <p:cNvPr id="4" name="Slide Number Placeholder 3"/>
          <p:cNvSpPr>
            <a:spLocks noGrp="1"/>
          </p:cNvSpPr>
          <p:nvPr>
            <p:ph type="sldNum" sz="quarter" idx="10"/>
          </p:nvPr>
        </p:nvSpPr>
        <p:spPr/>
        <p:txBody>
          <a:bodyPr/>
          <a:lstStyle/>
          <a:p>
            <a:fld id="{709A287D-3498-41E4-864F-A642FC76AE88}" type="slidenum">
              <a:rPr lang="en-US" smtClean="0"/>
              <a:t>2</a:t>
            </a:fld>
            <a:endParaRPr lang="en-US" dirty="0"/>
          </a:p>
        </p:txBody>
      </p:sp>
    </p:spTree>
    <p:extLst>
      <p:ext uri="{BB962C8B-B14F-4D97-AF65-F5344CB8AC3E}">
        <p14:creationId xmlns:p14="http://schemas.microsoft.com/office/powerpoint/2010/main" val="37285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Because of the many applications of competency models, there are a number of people who may find them useful, </a:t>
            </a:r>
            <a:r>
              <a:rPr lang="en-US" baseline="0" dirty="0" smtClean="0"/>
              <a:t>including:</a:t>
            </a:r>
            <a:endParaRPr lang="en-US" baseline="0" dirty="0"/>
          </a:p>
          <a:p>
            <a:pPr marL="174708" indent="-174708">
              <a:buFont typeface="Arial" panose="020B0604020202020204" pitchFamily="34" charset="0"/>
              <a:buChar char="•"/>
            </a:pPr>
            <a:r>
              <a:rPr lang="en-US" baseline="0" dirty="0" smtClean="0"/>
              <a:t>Employers </a:t>
            </a:r>
            <a:r>
              <a:rPr lang="en-US" baseline="0" dirty="0"/>
              <a:t>and industry leaders, </a:t>
            </a:r>
          </a:p>
          <a:p>
            <a:pPr marL="174708" indent="-174708">
              <a:buFont typeface="Arial" panose="020B0604020202020204" pitchFamily="34" charset="0"/>
              <a:buChar char="•"/>
            </a:pPr>
            <a:r>
              <a:rPr lang="en-US" baseline="0" dirty="0" smtClean="0"/>
              <a:t>Trainers </a:t>
            </a:r>
            <a:r>
              <a:rPr lang="en-US" baseline="0" dirty="0"/>
              <a:t>and educators, </a:t>
            </a:r>
          </a:p>
          <a:p>
            <a:pPr marL="174708" indent="-174708">
              <a:buFont typeface="Arial" panose="020B0604020202020204" pitchFamily="34" charset="0"/>
              <a:buChar char="•"/>
            </a:pPr>
            <a:r>
              <a:rPr lang="en-US" baseline="0" dirty="0" smtClean="0"/>
              <a:t>Human </a:t>
            </a:r>
            <a:r>
              <a:rPr lang="en-US" baseline="0" dirty="0"/>
              <a:t>resources professionals, </a:t>
            </a:r>
          </a:p>
          <a:p>
            <a:pPr marL="174708" indent="-174708">
              <a:buFont typeface="Arial" panose="020B0604020202020204" pitchFamily="34" charset="0"/>
              <a:buChar char="•"/>
            </a:pPr>
            <a:r>
              <a:rPr lang="en-US" baseline="0" dirty="0"/>
              <a:t>P</a:t>
            </a:r>
            <a:r>
              <a:rPr lang="en-US" baseline="0" dirty="0" smtClean="0"/>
              <a:t>ublic </a:t>
            </a:r>
            <a:r>
              <a:rPr lang="en-US" baseline="0" dirty="0"/>
              <a:t>workforce professionals, and </a:t>
            </a:r>
          </a:p>
          <a:p>
            <a:pPr marL="174708" indent="-174708">
              <a:buFont typeface="Arial" panose="020B0604020202020204" pitchFamily="34" charset="0"/>
              <a:buChar char="•"/>
            </a:pPr>
            <a:r>
              <a:rPr lang="en-US" baseline="0" dirty="0"/>
              <a:t>E</a:t>
            </a:r>
            <a:r>
              <a:rPr lang="en-US" baseline="0" dirty="0" smtClean="0"/>
              <a:t>conomic </a:t>
            </a:r>
            <a:r>
              <a:rPr lang="en-US" baseline="0" dirty="0"/>
              <a:t>developers.</a:t>
            </a:r>
          </a:p>
        </p:txBody>
      </p:sp>
      <p:sp>
        <p:nvSpPr>
          <p:cNvPr id="4" name="Slide Number Placeholder 3"/>
          <p:cNvSpPr>
            <a:spLocks noGrp="1"/>
          </p:cNvSpPr>
          <p:nvPr>
            <p:ph type="sldNum" sz="quarter" idx="10"/>
          </p:nvPr>
        </p:nvSpPr>
        <p:spPr/>
        <p:txBody>
          <a:bodyPr/>
          <a:lstStyle/>
          <a:p>
            <a:fld id="{A4C30CC5-8220-4518-A668-4708ABA0D996}" type="slidenum">
              <a:rPr lang="en-US" smtClean="0"/>
              <a:t>3</a:t>
            </a:fld>
            <a:endParaRPr lang="en-US" dirty="0"/>
          </a:p>
        </p:txBody>
      </p:sp>
    </p:spTree>
    <p:extLst>
      <p:ext uri="{BB962C8B-B14F-4D97-AF65-F5344CB8AC3E}">
        <p14:creationId xmlns:p14="http://schemas.microsoft.com/office/powerpoint/2010/main" val="383893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produce competency models? How can they be used</a:t>
            </a:r>
            <a:r>
              <a:rPr lang="en-US" baseline="0" dirty="0"/>
              <a:t> to develop a strong workforce? </a:t>
            </a:r>
          </a:p>
          <a:p>
            <a:endParaRPr lang="en-US" baseline="0" dirty="0"/>
          </a:p>
          <a:p>
            <a:r>
              <a:rPr lang="en-US" baseline="0" dirty="0"/>
              <a:t>The national industry models are primarily a resource or tool for developing more specific end products. </a:t>
            </a:r>
          </a:p>
          <a:p>
            <a:endParaRPr lang="en-US" baseline="0" dirty="0"/>
          </a:p>
          <a:p>
            <a:r>
              <a:rPr lang="en-US" baseline="0" dirty="0"/>
              <a:t>For example, competency models can be used </a:t>
            </a:r>
            <a:r>
              <a:rPr lang="en-US" baseline="0" dirty="0" smtClean="0"/>
              <a:t>to:</a:t>
            </a:r>
          </a:p>
          <a:p>
            <a:pPr marL="174708" indent="-174708">
              <a:buFont typeface="Arial" panose="020B0604020202020204" pitchFamily="34" charset="0"/>
              <a:buChar char="•"/>
            </a:pPr>
            <a:r>
              <a:rPr lang="en-US" baseline="0" dirty="0" smtClean="0"/>
              <a:t>Identify specific employer skill needs,</a:t>
            </a:r>
          </a:p>
          <a:p>
            <a:pPr marL="174708" indent="-174708">
              <a:buFont typeface="Arial" panose="020B0604020202020204" pitchFamily="34" charset="0"/>
              <a:buChar char="•"/>
            </a:pPr>
            <a:r>
              <a:rPr lang="en-US" baseline="0" dirty="0" smtClean="0"/>
              <a:t>Inform </a:t>
            </a:r>
            <a:r>
              <a:rPr lang="en-US" baseline="0" dirty="0"/>
              <a:t>employee recruitment and development, </a:t>
            </a:r>
          </a:p>
          <a:p>
            <a:pPr marL="174708" indent="-174708">
              <a:buFont typeface="Arial" panose="020B0604020202020204" pitchFamily="34" charset="0"/>
              <a:buChar char="•"/>
            </a:pPr>
            <a:r>
              <a:rPr lang="en-US" baseline="0" dirty="0" smtClean="0"/>
              <a:t>Develop </a:t>
            </a:r>
            <a:r>
              <a:rPr lang="en-US" baseline="0" dirty="0"/>
              <a:t>and enhance curricula and training programs, </a:t>
            </a:r>
          </a:p>
          <a:p>
            <a:pPr marL="174708" indent="-174708">
              <a:buFont typeface="Arial" panose="020B0604020202020204" pitchFamily="34" charset="0"/>
              <a:buChar char="•"/>
            </a:pPr>
            <a:r>
              <a:rPr lang="en-US" baseline="0" dirty="0" smtClean="0"/>
              <a:t>Develop </a:t>
            </a:r>
            <a:r>
              <a:rPr lang="en-US" baseline="0" dirty="0"/>
              <a:t>industry defined performance indicators, assessments, and </a:t>
            </a:r>
            <a:r>
              <a:rPr lang="en-US" baseline="0" dirty="0" smtClean="0"/>
              <a:t>certifications,</a:t>
            </a:r>
            <a:endParaRPr lang="en-US" baseline="0" dirty="0"/>
          </a:p>
          <a:p>
            <a:pPr marL="174708" indent="-174708">
              <a:buFont typeface="Arial" panose="020B0604020202020204" pitchFamily="34" charset="0"/>
              <a:buChar char="•"/>
            </a:pPr>
            <a:r>
              <a:rPr lang="en-US" baseline="0" dirty="0" smtClean="0"/>
              <a:t>Develop </a:t>
            </a:r>
            <a:r>
              <a:rPr lang="en-US" baseline="0" dirty="0"/>
              <a:t>resources for career exploration and </a:t>
            </a:r>
            <a:r>
              <a:rPr lang="en-US" baseline="0" dirty="0" smtClean="0"/>
              <a:t>guidance, and </a:t>
            </a:r>
            <a:endParaRPr lang="en-US" baseline="0" dirty="0"/>
          </a:p>
          <a:p>
            <a:pPr marL="174708" indent="-174708">
              <a:buFont typeface="Arial" panose="020B0604020202020204" pitchFamily="34" charset="0"/>
              <a:buChar char="•"/>
            </a:pPr>
            <a:r>
              <a:rPr lang="en-US" baseline="0" dirty="0" smtClean="0"/>
              <a:t>Provide </a:t>
            </a:r>
            <a:r>
              <a:rPr lang="en-US" baseline="0" dirty="0"/>
              <a:t>a national framework to inform state certification programs. </a:t>
            </a:r>
          </a:p>
          <a:p>
            <a:endParaRPr lang="en-US" baseline="0" dirty="0"/>
          </a:p>
        </p:txBody>
      </p:sp>
      <p:sp>
        <p:nvSpPr>
          <p:cNvPr id="4" name="Slide Number Placeholder 3"/>
          <p:cNvSpPr>
            <a:spLocks noGrp="1"/>
          </p:cNvSpPr>
          <p:nvPr>
            <p:ph type="sldNum" sz="quarter" idx="10"/>
          </p:nvPr>
        </p:nvSpPr>
        <p:spPr/>
        <p:txBody>
          <a:bodyPr/>
          <a:lstStyle/>
          <a:p>
            <a:fld id="{709A287D-3498-41E4-864F-A642FC76AE88}" type="slidenum">
              <a:rPr lang="en-US" smtClean="0"/>
              <a:t>4</a:t>
            </a:fld>
            <a:endParaRPr lang="en-US" dirty="0"/>
          </a:p>
        </p:txBody>
      </p:sp>
    </p:spTree>
    <p:extLst>
      <p:ext uri="{BB962C8B-B14F-4D97-AF65-F5344CB8AC3E}">
        <p14:creationId xmlns:p14="http://schemas.microsoft.com/office/powerpoint/2010/main" val="293487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
            </a:pPr>
            <a:r>
              <a:rPr lang="en-US" dirty="0"/>
              <a:t>As a result of </a:t>
            </a:r>
            <a:r>
              <a:rPr lang="en-US" baseline="0" dirty="0"/>
              <a:t>consultation with industry stakeholders and educators across the country, the models reflect competencies that are national, crosscutting and industry </a:t>
            </a:r>
            <a:r>
              <a:rPr lang="en-US" baseline="0" dirty="0" smtClean="0"/>
              <a:t>wide.</a:t>
            </a:r>
            <a:endParaRPr lang="en-US" baseline="0" dirty="0"/>
          </a:p>
          <a:p>
            <a:pPr marL="174708" indent="-174708">
              <a:buFont typeface="Wingdings" panose="05000000000000000000" pitchFamily="2" charset="2"/>
              <a:buChar char="§"/>
            </a:pPr>
            <a:endParaRPr lang="en-US" baseline="0" dirty="0"/>
          </a:p>
          <a:p>
            <a:pPr marL="174708" indent="-174708">
              <a:buFont typeface="Wingdings" panose="05000000000000000000" pitchFamily="2" charset="2"/>
              <a:buChar char="§"/>
            </a:pPr>
            <a:r>
              <a:rPr lang="en-US" dirty="0"/>
              <a:t>Because the competencies</a:t>
            </a:r>
            <a:r>
              <a:rPr lang="en-US" baseline="0" dirty="0"/>
              <a:t> </a:t>
            </a:r>
            <a:r>
              <a:rPr lang="en-US" dirty="0"/>
              <a:t>are at the broad industry</a:t>
            </a:r>
            <a:r>
              <a:rPr lang="en-US" baseline="0" dirty="0"/>
              <a:t> level, derived from national input, they may not all be applicable to a particular employer.  Users are encouraged to revise and customize the models to address their particular needs. </a:t>
            </a:r>
          </a:p>
          <a:p>
            <a:pPr marL="174708" indent="-174708">
              <a:buFont typeface="Wingdings" panose="05000000000000000000" pitchFamily="2" charset="2"/>
              <a:buChar char="§"/>
            </a:pPr>
            <a:endParaRPr lang="en-US" baseline="0" dirty="0"/>
          </a:p>
          <a:p>
            <a:pPr marL="174708" indent="-174708">
              <a:buFont typeface="Wingdings" panose="05000000000000000000" pitchFamily="2" charset="2"/>
              <a:buChar char="§"/>
            </a:pPr>
            <a:r>
              <a:rPr lang="en-US" baseline="0" dirty="0"/>
              <a:t>The competencies do not describe a standard of performance; rather they describe </a:t>
            </a:r>
            <a:r>
              <a:rPr lang="en-US" baseline="0" dirty="0" smtClean="0"/>
              <a:t>a “baseline” </a:t>
            </a:r>
            <a:r>
              <a:rPr lang="en-US" baseline="0" dirty="0"/>
              <a:t>of skills that workers in a particular field should strive to attain and build </a:t>
            </a:r>
            <a:r>
              <a:rPr lang="en-US" baseline="0" dirty="0" smtClean="0"/>
              <a:t>upon.</a:t>
            </a:r>
            <a:endParaRPr lang="en-US" baseline="0" dirty="0"/>
          </a:p>
          <a:p>
            <a:pPr marL="174708" indent="-174708">
              <a:buFont typeface="Wingdings" panose="05000000000000000000" pitchFamily="2" charset="2"/>
              <a:buChar char="§"/>
            </a:pPr>
            <a:endParaRPr lang="en-US" baseline="0" dirty="0"/>
          </a:p>
          <a:p>
            <a:pPr marL="174708" indent="-174708">
              <a:buFont typeface="Wingdings" panose="05000000000000000000" pitchFamily="2" charset="2"/>
              <a:buChar char="§"/>
            </a:pPr>
            <a:r>
              <a:rPr lang="en-US" baseline="0" dirty="0"/>
              <a:t>It is understood that all workers in a given industry do not have every skill at the same level.  Again, the model describes a baseline that workers should strive to attain but naturally abilities and knowledge will vary with the individual and their work </a:t>
            </a:r>
            <a:r>
              <a:rPr lang="en-US" baseline="0" dirty="0" smtClean="0"/>
              <a:t>role.</a:t>
            </a:r>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5</a:t>
            </a:fld>
            <a:endParaRPr lang="en-US" dirty="0"/>
          </a:p>
        </p:txBody>
      </p:sp>
    </p:spTree>
    <p:extLst>
      <p:ext uri="{BB962C8B-B14F-4D97-AF65-F5344CB8AC3E}">
        <p14:creationId xmlns:p14="http://schemas.microsoft.com/office/powerpoint/2010/main" val="366895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The Competency Model Clearinghouse at </a:t>
            </a:r>
            <a:r>
              <a:rPr lang="en-US" altLang="en-US" dirty="0" smtClean="0"/>
              <a:t>https://www.careeronestop/competencymodel</a:t>
            </a:r>
            <a:r>
              <a:rPr lang="en-US" altLang="en-US" dirty="0"/>
              <a:t>/ is the </a:t>
            </a:r>
            <a:r>
              <a:rPr lang="en-US" altLang="en-US" dirty="0" smtClean="0"/>
              <a:t>website </a:t>
            </a:r>
            <a:r>
              <a:rPr lang="en-US" altLang="en-US" dirty="0"/>
              <a:t>for accessing all the industry models. It houses 27 unique industry competency models</a:t>
            </a:r>
            <a:r>
              <a:rPr lang="en-US" altLang="en-US" baseline="0" dirty="0"/>
              <a:t> and provides users with a number of helpful resources and tools</a:t>
            </a:r>
            <a:r>
              <a:rPr lang="en-US" altLang="en-US" baseline="0" dirty="0" smtClean="0"/>
              <a:t>.</a:t>
            </a:r>
            <a:endParaRPr lang="en-US" alt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6</a:t>
            </a:fld>
            <a:endParaRPr lang="en-US" dirty="0"/>
          </a:p>
        </p:txBody>
      </p:sp>
    </p:spTree>
    <p:extLst>
      <p:ext uri="{BB962C8B-B14F-4D97-AF65-F5344CB8AC3E}">
        <p14:creationId xmlns:p14="http://schemas.microsoft.com/office/powerpoint/2010/main" val="174743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192213"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xfrm>
            <a:off x="701040" y="4414177"/>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3" rIns="91427" bIns="45713" numCol="1" anchor="t" anchorCtr="0" compatLnSpc="1">
            <a:prstTxWarp prst="textNoShape">
              <a:avLst/>
            </a:prstTxWarp>
          </a:bodyPr>
          <a:lstStyle/>
          <a:p>
            <a:pPr eaLnBrk="1" hangingPunct="1">
              <a:lnSpc>
                <a:spcPct val="90000"/>
              </a:lnSpc>
            </a:pPr>
            <a:r>
              <a:rPr lang="en-US" altLang="en-US" dirty="0"/>
              <a:t>All of our competency models are created using the pyramid model structure. This pyramidal structure is </a:t>
            </a:r>
            <a:r>
              <a:rPr lang="en-US" altLang="en-US" dirty="0" smtClean="0"/>
              <a:t>ETA’s </a:t>
            </a:r>
            <a:r>
              <a:rPr lang="en-US" altLang="en-US" b="1" dirty="0"/>
              <a:t>method of displaying related competencies</a:t>
            </a:r>
            <a:r>
              <a:rPr lang="en-US" altLang="en-US" dirty="0"/>
              <a:t>. </a:t>
            </a:r>
          </a:p>
          <a:p>
            <a:pPr eaLnBrk="1" hangingPunct="1">
              <a:lnSpc>
                <a:spcPct val="90000"/>
              </a:lnSpc>
            </a:pPr>
            <a:endParaRPr lang="en-US" altLang="en-US" dirty="0"/>
          </a:p>
          <a:p>
            <a:pPr eaLnBrk="1" hangingPunct="1">
              <a:lnSpc>
                <a:spcPct val="90000"/>
              </a:lnSpc>
            </a:pPr>
            <a:r>
              <a:rPr lang="en-US" altLang="en-US" dirty="0"/>
              <a:t>The bottom three tiers are the foundational </a:t>
            </a:r>
            <a:r>
              <a:rPr lang="en-US" altLang="en-US" dirty="0" smtClean="0"/>
              <a:t>competencies, </a:t>
            </a:r>
            <a:r>
              <a:rPr lang="en-US" altLang="en-US" dirty="0"/>
              <a:t>sometimes referred to as the </a:t>
            </a:r>
            <a:r>
              <a:rPr lang="en-US" sz="1200" kern="1200" dirty="0" smtClean="0">
                <a:solidFill>
                  <a:schemeClr val="tx1"/>
                </a:solidFill>
                <a:effectLst/>
                <a:latin typeface="+mn-lt"/>
                <a:ea typeface="+mn-ea"/>
                <a:cs typeface="+mn-cs"/>
              </a:rPr>
              <a:t>building blocks, which are based on the Building Blocks Model</a:t>
            </a:r>
            <a:r>
              <a:rPr lang="en-US" altLang="en-US" baseline="0" dirty="0" smtClean="0"/>
              <a:t>.</a:t>
            </a:r>
            <a:endParaRPr lang="en-US" altLang="en-US" dirty="0"/>
          </a:p>
          <a:p>
            <a:pPr eaLnBrk="1" hangingPunct="1">
              <a:lnSpc>
                <a:spcPct val="90000"/>
              </a:lnSpc>
            </a:pPr>
            <a:endParaRPr lang="en-US" altLang="en-US" dirty="0"/>
          </a:p>
          <a:p>
            <a:pPr eaLnBrk="1" hangingPunct="1">
              <a:lnSpc>
                <a:spcPct val="90000"/>
              </a:lnSpc>
              <a:spcBef>
                <a:spcPct val="0"/>
              </a:spcBef>
            </a:pPr>
            <a:r>
              <a:rPr lang="en-US" altLang="en-US" dirty="0"/>
              <a:t>In the yellow part of the pyramid we have the Industry </a:t>
            </a:r>
            <a:r>
              <a:rPr lang="en-US" altLang="en-US" dirty="0" smtClean="0"/>
              <a:t>Tiers</a:t>
            </a:r>
            <a:r>
              <a:rPr lang="en-US" altLang="en-US" baseline="0" dirty="0" smtClean="0"/>
              <a:t> </a:t>
            </a:r>
            <a:r>
              <a:rPr lang="en-US" altLang="en-US" dirty="0" smtClean="0"/>
              <a:t>4 </a:t>
            </a:r>
            <a:r>
              <a:rPr lang="en-US" altLang="en-US" dirty="0"/>
              <a:t>and </a:t>
            </a:r>
            <a:r>
              <a:rPr lang="en-US" altLang="en-US" dirty="0" smtClean="0"/>
              <a:t>5: </a:t>
            </a:r>
            <a:endParaRPr lang="en-US" altLang="en-US" dirty="0"/>
          </a:p>
          <a:p>
            <a:pPr marL="174708" indent="-174708">
              <a:lnSpc>
                <a:spcPct val="90000"/>
              </a:lnSpc>
              <a:spcBef>
                <a:spcPct val="0"/>
              </a:spcBef>
              <a:buFont typeface="Arial" panose="020B0604020202020204" pitchFamily="34" charset="0"/>
              <a:buChar char="•"/>
            </a:pPr>
            <a:r>
              <a:rPr lang="en-US" altLang="en-US" dirty="0"/>
              <a:t>Tier 4 represents </a:t>
            </a:r>
            <a:r>
              <a:rPr lang="en-US" altLang="en-US" b="1" dirty="0"/>
              <a:t>cross-cutting industry-wide </a:t>
            </a:r>
            <a:r>
              <a:rPr lang="en-US" altLang="en-US" b="1" dirty="0" smtClean="0"/>
              <a:t>competencies</a:t>
            </a:r>
            <a:endParaRPr lang="en-US" altLang="en-US" dirty="0"/>
          </a:p>
          <a:p>
            <a:pPr marL="174708" indent="-174708">
              <a:lnSpc>
                <a:spcPct val="90000"/>
              </a:lnSpc>
              <a:spcBef>
                <a:spcPct val="0"/>
              </a:spcBef>
              <a:buFont typeface="Arial" panose="020B0604020202020204" pitchFamily="34" charset="0"/>
              <a:buChar char="•"/>
            </a:pPr>
            <a:r>
              <a:rPr lang="en-US" altLang="en-US" dirty="0" smtClean="0"/>
              <a:t>Tier </a:t>
            </a:r>
            <a:r>
              <a:rPr lang="en-US" altLang="en-US" dirty="0"/>
              <a:t>5 represents </a:t>
            </a:r>
            <a:r>
              <a:rPr lang="en-US" altLang="en-US" b="1" dirty="0"/>
              <a:t>industry-sector specific </a:t>
            </a:r>
            <a:r>
              <a:rPr lang="en-US" altLang="en-US" b="1" dirty="0" smtClean="0"/>
              <a:t>competencies</a:t>
            </a:r>
            <a:endParaRPr lang="en-US" altLang="en-US" dirty="0"/>
          </a:p>
          <a:p>
            <a:pPr marL="174708" indent="-174708">
              <a:lnSpc>
                <a:spcPct val="90000"/>
              </a:lnSpc>
              <a:spcBef>
                <a:spcPct val="0"/>
              </a:spcBef>
              <a:buFont typeface="Arial" panose="020B0604020202020204" pitchFamily="34" charset="0"/>
              <a:buChar char="•"/>
            </a:pPr>
            <a:endParaRPr lang="en-US" altLang="en-US" dirty="0"/>
          </a:p>
          <a:p>
            <a:pPr>
              <a:lnSpc>
                <a:spcPct val="90000"/>
              </a:lnSpc>
              <a:spcBef>
                <a:spcPct val="0"/>
              </a:spcBef>
            </a:pPr>
            <a:r>
              <a:rPr lang="en-US" altLang="en-US" dirty="0"/>
              <a:t>In the blue area at the </a:t>
            </a:r>
            <a:r>
              <a:rPr lang="en-US" altLang="en-US" dirty="0" smtClean="0"/>
              <a:t>top </a:t>
            </a:r>
            <a:r>
              <a:rPr lang="en-US" altLang="en-US" dirty="0"/>
              <a:t>are the </a:t>
            </a:r>
            <a:r>
              <a:rPr lang="en-US" altLang="en-US" b="1" dirty="0"/>
              <a:t>occupation-specific competencies. </a:t>
            </a:r>
          </a:p>
          <a:p>
            <a:pPr>
              <a:lnSpc>
                <a:spcPct val="90000"/>
              </a:lnSpc>
              <a:spcBef>
                <a:spcPct val="0"/>
              </a:spcBef>
            </a:pPr>
            <a:endParaRPr lang="en-US" altLang="en-US" b="1" dirty="0"/>
          </a:p>
          <a:p>
            <a:pPr marL="174708" indent="-174708">
              <a:lnSpc>
                <a:spcPct val="90000"/>
              </a:lnSpc>
              <a:spcBef>
                <a:spcPct val="0"/>
              </a:spcBef>
              <a:buFont typeface="Arial" panose="020B0604020202020204" pitchFamily="34" charset="0"/>
              <a:buChar char="•"/>
            </a:pPr>
            <a:r>
              <a:rPr lang="en-US" altLang="en-US" dirty="0"/>
              <a:t>ETA’s models do not address occupation-specific competencies. This information is captured in the O*NET database and is also developed during regional or local customization </a:t>
            </a:r>
            <a:r>
              <a:rPr lang="en-US" altLang="en-US" dirty="0" smtClean="0"/>
              <a:t>efforts.</a:t>
            </a:r>
            <a:endParaRPr lang="en-US" altLang="en-US" dirty="0"/>
          </a:p>
          <a:p>
            <a:pPr eaLnBrk="1" hangingPunct="1">
              <a:lnSpc>
                <a:spcPct val="90000"/>
              </a:lnSpc>
              <a:spcBef>
                <a:spcPct val="0"/>
              </a:spcBef>
            </a:pPr>
            <a:endParaRPr lang="en-US" altLang="en-US" dirty="0"/>
          </a:p>
          <a:p>
            <a:pPr eaLnBrk="1" hangingPunct="1">
              <a:lnSpc>
                <a:spcPct val="90000"/>
              </a:lnSpc>
              <a:spcBef>
                <a:spcPct val="0"/>
              </a:spcBef>
            </a:pPr>
            <a:endParaRPr lang="en-US" altLang="en-US" dirty="0"/>
          </a:p>
        </p:txBody>
      </p:sp>
    </p:spTree>
    <p:extLst>
      <p:ext uri="{BB962C8B-B14F-4D97-AF65-F5344CB8AC3E}">
        <p14:creationId xmlns:p14="http://schemas.microsoft.com/office/powerpoint/2010/main" val="253806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there are three foundational </a:t>
            </a:r>
            <a:r>
              <a:rPr lang="en-US" dirty="0" smtClean="0"/>
              <a:t>tiers:</a:t>
            </a:r>
            <a:endParaRPr lang="en-US" dirty="0"/>
          </a:p>
          <a:p>
            <a:endParaRPr lang="en-US" dirty="0"/>
          </a:p>
          <a:p>
            <a:pPr marL="174708" indent="-174708">
              <a:buFont typeface="Arial" panose="020B0604020202020204" pitchFamily="34" charset="0"/>
              <a:buChar char="•"/>
            </a:pPr>
            <a:r>
              <a:rPr lang="en-US" dirty="0"/>
              <a:t>Personal effectiveness—often called soft skills</a:t>
            </a:r>
          </a:p>
          <a:p>
            <a:pPr marL="174708" indent="-174708">
              <a:buFont typeface="Arial" panose="020B0604020202020204" pitchFamily="34" charset="0"/>
              <a:buChar char="•"/>
            </a:pPr>
            <a:r>
              <a:rPr lang="en-US" dirty="0"/>
              <a:t>Academic competencies</a:t>
            </a:r>
          </a:p>
          <a:p>
            <a:pPr marL="174708" indent="-174708">
              <a:buFont typeface="Arial" panose="020B0604020202020204" pitchFamily="34" charset="0"/>
              <a:buChar char="•"/>
            </a:pPr>
            <a:r>
              <a:rPr lang="en-US" dirty="0"/>
              <a:t>Workplace competencies</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8</a:t>
            </a:fld>
            <a:endParaRPr lang="en-US" dirty="0"/>
          </a:p>
        </p:txBody>
      </p:sp>
    </p:spTree>
    <p:extLst>
      <p:ext uri="{BB962C8B-B14F-4D97-AF65-F5344CB8AC3E}">
        <p14:creationId xmlns:p14="http://schemas.microsoft.com/office/powerpoint/2010/main" val="47097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an example. Let’s review the completed Water and Wastewater </a:t>
            </a:r>
            <a:r>
              <a:rPr lang="en-US" dirty="0" smtClean="0"/>
              <a:t>Competency Model </a:t>
            </a:r>
            <a:r>
              <a:rPr lang="en-US" dirty="0"/>
              <a:t>to demonstrate employer engagement and real data within the tiers. </a:t>
            </a:r>
          </a:p>
        </p:txBody>
      </p:sp>
      <p:sp>
        <p:nvSpPr>
          <p:cNvPr id="4" name="Slide Number Placeholder 3"/>
          <p:cNvSpPr>
            <a:spLocks noGrp="1"/>
          </p:cNvSpPr>
          <p:nvPr>
            <p:ph type="sldNum" sz="quarter" idx="10"/>
          </p:nvPr>
        </p:nvSpPr>
        <p:spPr/>
        <p:txBody>
          <a:bodyPr/>
          <a:lstStyle/>
          <a:p>
            <a:fld id="{A4C30CC5-8220-4518-A668-4708ABA0D996}" type="slidenum">
              <a:rPr lang="en-US" smtClean="0"/>
              <a:t>9</a:t>
            </a:fld>
            <a:endParaRPr lang="en-US" dirty="0"/>
          </a:p>
        </p:txBody>
      </p:sp>
    </p:spTree>
    <p:extLst>
      <p:ext uri="{BB962C8B-B14F-4D97-AF65-F5344CB8AC3E}">
        <p14:creationId xmlns:p14="http://schemas.microsoft.com/office/powerpoint/2010/main" val="193018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lstStyle>
            <a:lvl1pPr>
              <a:defRPr>
                <a:latin typeface="Franklin Gothic Demi" panose="020B07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434314"/>
            <a:ext cx="6400800" cy="1752600"/>
          </a:xfrm>
        </p:spPr>
        <p:txBody>
          <a:bodyPr/>
          <a:lstStyle>
            <a:lvl1pPr marL="0" indent="0" algn="ctr">
              <a:buNone/>
              <a:defRPr>
                <a:solidFill>
                  <a:schemeClr val="tx1">
                    <a:tint val="7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D6CA858A-9A31-4F93-A9D9-BB0676083D80}"/>
              </a:ext>
            </a:extLst>
          </p:cNvPr>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9" name="Straight Connector 8">
            <a:extLst>
              <a:ext uri="{FF2B5EF4-FFF2-40B4-BE49-F238E27FC236}">
                <a16:creationId xmlns:a16="http://schemas.microsoft.com/office/drawing/2014/main" xmlns="" id="{5F14CCB7-2CE7-4797-92A5-7C5674D81C08}"/>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20609C58-3622-413D-9E66-881C2F02415D}"/>
              </a:ext>
            </a:extLst>
          </p:cNvPr>
          <p:cNvSpPr/>
          <p:nvPr userDrawn="1"/>
        </p:nvSpPr>
        <p:spPr>
          <a:xfrm rot="10800000">
            <a:off x="0" y="571500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11" name="Straight Connector 10">
            <a:extLst>
              <a:ext uri="{FF2B5EF4-FFF2-40B4-BE49-F238E27FC236}">
                <a16:creationId xmlns:a16="http://schemas.microsoft.com/office/drawing/2014/main" xmlns="" id="{50DBA9FC-4FAF-478D-B4DC-32E9B32BCE77}"/>
              </a:ext>
            </a:extLst>
          </p:cNvPr>
          <p:cNvCxnSpPr>
            <a:cxnSpLocks/>
          </p:cNvCxnSpPr>
          <p:nvPr userDrawn="1"/>
        </p:nvCxnSpPr>
        <p:spPr>
          <a:xfrm rot="10800000">
            <a:off x="0" y="5714999"/>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4580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ext Step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Next Steps Topics for Discussion</a:t>
            </a:r>
          </a:p>
        </p:txBody>
      </p:sp>
      <p:cxnSp>
        <p:nvCxnSpPr>
          <p:cNvPr id="12" name="Straight Connector 11">
            <a:extLst>
              <a:ext uri="{FF2B5EF4-FFF2-40B4-BE49-F238E27FC236}">
                <a16:creationId xmlns:a16="http://schemas.microsoft.com/office/drawing/2014/main" xmlns=""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7" name="Picture 6" descr="3D man running through finish line tape">
            <a:extLst>
              <a:ext uri="{FF2B5EF4-FFF2-40B4-BE49-F238E27FC236}">
                <a16:creationId xmlns:a16="http://schemas.microsoft.com/office/drawing/2014/main" xmlns="" id="{F3F8D81A-14D5-46C4-8F61-8375881EA949}"/>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4100899"/>
            <a:ext cx="2386112" cy="2147501"/>
          </a:xfrm>
          <a:prstGeom prst="rect">
            <a:avLst/>
          </a:prstGeom>
        </p:spPr>
      </p:pic>
      <p:pic>
        <p:nvPicPr>
          <p:cNvPr id="15" name="Picture 14" title="WorkforceGPS logo">
            <a:extLst>
              <a:ext uri="{FF2B5EF4-FFF2-40B4-BE49-F238E27FC236}">
                <a16:creationId xmlns:a16="http://schemas.microsoft.com/office/drawing/2014/main" xmlns="" id="{376CF1FE-46DA-42F3-8990-96463B8E5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7" name="TextBox 16">
            <a:extLst>
              <a:ext uri="{FF2B5EF4-FFF2-40B4-BE49-F238E27FC236}">
                <a16:creationId xmlns:a16="http://schemas.microsoft.com/office/drawing/2014/main" xmlns="" id="{21A1FFF5-B9C7-4384-B8FA-60A4A943BD19}"/>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8" name="Picture 2">
            <a:extLst>
              <a:ext uri="{FF2B5EF4-FFF2-40B4-BE49-F238E27FC236}">
                <a16:creationId xmlns:a16="http://schemas.microsoft.com/office/drawing/2014/main" xmlns="" id="{D0476484-964C-4F60-8848-C7DC9E1175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xmlns="" id="{4EBCAD0F-872E-4182-A13A-9C36DF6C48DE}"/>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44132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3E27E0A-FDEB-44D6-8764-67EF522784ED}"/>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162"/>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875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C45C0AB-65BF-4A76-BAEF-C0A15E143335}"/>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p:nvPr>
        </p:nvSpPr>
        <p:spPr>
          <a:xfrm>
            <a:off x="482600" y="-46038"/>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0800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DAEAB31-5405-4371-9F48-A50FA07F62E7}"/>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p:nvPr>
        </p:nvSpPr>
        <p:spPr>
          <a:xfrm>
            <a:off x="457200" y="0"/>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921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76200" y="108134"/>
            <a:ext cx="8229600" cy="884238"/>
          </a:xfrm>
        </p:spPr>
        <p:txBody>
          <a:bodyPr/>
          <a:lstStyle>
            <a:lvl1pPr>
              <a:defRPr>
                <a:solidFill>
                  <a:schemeClr val="bg1"/>
                </a:solidFill>
                <a:latin typeface="Franklin Gothic Demi" panose="020B0703020102020204" pitchFamily="34" charset="0"/>
              </a:defRPr>
            </a:lvl1pPr>
          </a:lstStyle>
          <a:p>
            <a:r>
              <a:rPr lang="en-US" dirty="0"/>
              <a:t>Thanks and Contact Us!</a:t>
            </a:r>
          </a:p>
        </p:txBody>
      </p:sp>
      <p:pic>
        <p:nvPicPr>
          <p:cNvPr id="12" name="Picture 11" title="WorkforceGPS logo">
            <a:extLst>
              <a:ext uri="{FF2B5EF4-FFF2-40B4-BE49-F238E27FC236}">
                <a16:creationId xmlns:a16="http://schemas.microsoft.com/office/drawing/2014/main" xmlns="" id="{63FE7FF7-179D-4124-B724-BCD55EE418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6" name="TextBox 15">
            <a:extLst>
              <a:ext uri="{FF2B5EF4-FFF2-40B4-BE49-F238E27FC236}">
                <a16:creationId xmlns:a16="http://schemas.microsoft.com/office/drawing/2014/main" xmlns="" id="{CC3F67EA-DD9D-40BE-BEC5-CA09542931B3}"/>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7" name="Picture 2">
            <a:extLst>
              <a:ext uri="{FF2B5EF4-FFF2-40B4-BE49-F238E27FC236}">
                <a16:creationId xmlns:a16="http://schemas.microsoft.com/office/drawing/2014/main" xmlns="" id="{84FD021F-EE17-4AED-9C31-CECE4E0F36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xmlns="" id="{1A3B09A6-12B2-4154-995D-08FCDBC07E9C}"/>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088917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24B8564-C406-43F1-9070-4879CEBAF098}"/>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494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1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8EDA8C1-8500-46FF-BAA4-E4E3CD192025}"/>
              </a:ext>
            </a:extLst>
          </p:cNvPr>
          <p:cNvSpPr/>
          <p:nvPr userDrawn="1"/>
        </p:nvSpPr>
        <p:spPr>
          <a:xfrm>
            <a:off x="0" y="-1"/>
            <a:ext cx="3575050" cy="1435101"/>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Franklin Gothic Medium" panose="020B0603020102020204" pitchFamily="34" charset="0"/>
              </a:defRPr>
            </a:lvl1pPr>
            <a:lvl2pPr>
              <a:defRPr sz="2800">
                <a:latin typeface="Franklin Gothic Medium" panose="020B0603020102020204" pitchFamily="34" charset="0"/>
              </a:defRPr>
            </a:lvl2pPr>
            <a:lvl3pPr>
              <a:defRPr sz="2400">
                <a:latin typeface="Franklin Gothic Medium" panose="020B0603020102020204" pitchFamily="34" charset="0"/>
              </a:defRPr>
            </a:lvl3pPr>
            <a:lvl4pPr>
              <a:defRPr sz="2000">
                <a:latin typeface="Franklin Gothic Medium" panose="020B0603020102020204" pitchFamily="34" charset="0"/>
              </a:defRPr>
            </a:lvl4pPr>
            <a:lvl5pPr>
              <a:defRPr sz="2000">
                <a:latin typeface="Franklin Gothic Medium" panose="020B06030201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260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Franklin Gothic Medium" panose="020B06030201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Franklin Gothic Medium" panose="020B06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165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lstStyle>
            <a:lvl1pPr>
              <a:defRPr>
                <a:latin typeface="Franklin Gothic Demi" panose="020B07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434314"/>
            <a:ext cx="6400800" cy="1752600"/>
          </a:xfrm>
        </p:spPr>
        <p:txBody>
          <a:bodyPr/>
          <a:lstStyle>
            <a:lvl1pPr marL="0" indent="0" algn="ctr">
              <a:buNone/>
              <a:defRPr>
                <a:solidFill>
                  <a:schemeClr val="tx1">
                    <a:tint val="7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D6CA858A-9A31-4F93-A9D9-BB0676083D80}"/>
              </a:ext>
            </a:extLst>
          </p:cNvPr>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cxnSp>
        <p:nvCxnSpPr>
          <p:cNvPr id="9" name="Straight Connector 8">
            <a:extLst>
              <a:ext uri="{FF2B5EF4-FFF2-40B4-BE49-F238E27FC236}">
                <a16:creationId xmlns:a16="http://schemas.microsoft.com/office/drawing/2014/main" xmlns="" id="{5F14CCB7-2CE7-4797-92A5-7C5674D81C08}"/>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20609C58-3622-413D-9E66-881C2F02415D}"/>
              </a:ext>
            </a:extLst>
          </p:cNvPr>
          <p:cNvSpPr/>
          <p:nvPr userDrawn="1"/>
        </p:nvSpPr>
        <p:spPr>
          <a:xfrm rot="10800000">
            <a:off x="0" y="571500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cxnSp>
        <p:nvCxnSpPr>
          <p:cNvPr id="11" name="Straight Connector 10">
            <a:extLst>
              <a:ext uri="{FF2B5EF4-FFF2-40B4-BE49-F238E27FC236}">
                <a16:creationId xmlns:a16="http://schemas.microsoft.com/office/drawing/2014/main" xmlns="" id="{50DBA9FC-4FAF-478D-B4DC-32E9B32BCE77}"/>
              </a:ext>
            </a:extLst>
          </p:cNvPr>
          <p:cNvCxnSpPr>
            <a:cxnSpLocks/>
          </p:cNvCxnSpPr>
          <p:nvPr userDrawn="1"/>
        </p:nvCxnSpPr>
        <p:spPr>
          <a:xfrm rot="10800000">
            <a:off x="0" y="5714999"/>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2627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Agenda</a:t>
            </a:r>
          </a:p>
        </p:txBody>
      </p:sp>
      <p:cxnSp>
        <p:nvCxnSpPr>
          <p:cNvPr id="12" name="Straight Connector 11">
            <a:extLst>
              <a:ext uri="{FF2B5EF4-FFF2-40B4-BE49-F238E27FC236}">
                <a16:creationId xmlns:a16="http://schemas.microsoft.com/office/drawing/2014/main" xmlns=""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3C774329-DCDF-4EE2-803F-4DB4206CB428}"/>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sp>
        <p:nvSpPr>
          <p:cNvPr id="20" name="TextBox 19">
            <a:extLst>
              <a:ext uri="{FF2B5EF4-FFF2-40B4-BE49-F238E27FC236}">
                <a16:creationId xmlns:a16="http://schemas.microsoft.com/office/drawing/2014/main" xmlns="" id="{65610A89-E1E0-45E6-B5D1-44C631F27B5D}"/>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pic>
        <p:nvPicPr>
          <p:cNvPr id="5" name="Picture 4"/>
          <p:cNvPicPr>
            <a:picLocks noChangeAspect="1"/>
          </p:cNvPicPr>
          <p:nvPr userDrawn="1"/>
        </p:nvPicPr>
        <p:blipFill>
          <a:blip r:embed="rId2"/>
          <a:stretch>
            <a:fillRect/>
          </a:stretch>
        </p:blipFill>
        <p:spPr>
          <a:xfrm>
            <a:off x="6990645" y="6296306"/>
            <a:ext cx="1752600" cy="259868"/>
          </a:xfrm>
          <a:prstGeom prst="rect">
            <a:avLst/>
          </a:prstGeom>
        </p:spPr>
      </p:pic>
    </p:spTree>
    <p:extLst>
      <p:ext uri="{BB962C8B-B14F-4D97-AF65-F5344CB8AC3E}">
        <p14:creationId xmlns:p14="http://schemas.microsoft.com/office/powerpoint/2010/main" val="1187171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Agenda</a:t>
            </a:r>
          </a:p>
        </p:txBody>
      </p:sp>
      <p:cxnSp>
        <p:nvCxnSpPr>
          <p:cNvPr id="12" name="Straight Connector 11">
            <a:extLst>
              <a:ext uri="{FF2B5EF4-FFF2-40B4-BE49-F238E27FC236}">
                <a16:creationId xmlns:a16="http://schemas.microsoft.com/office/drawing/2014/main" xmlns=""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3C774329-DCDF-4EE2-803F-4DB4206CB428}"/>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sp>
        <p:nvSpPr>
          <p:cNvPr id="20" name="TextBox 19">
            <a:extLst>
              <a:ext uri="{FF2B5EF4-FFF2-40B4-BE49-F238E27FC236}">
                <a16:creationId xmlns:a16="http://schemas.microsoft.com/office/drawing/2014/main" xmlns="" id="{65610A89-E1E0-45E6-B5D1-44C631F27B5D}"/>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pic>
        <p:nvPicPr>
          <p:cNvPr id="10" name="Picture 9"/>
          <p:cNvPicPr>
            <a:picLocks noChangeAspect="1"/>
          </p:cNvPicPr>
          <p:nvPr userDrawn="1"/>
        </p:nvPicPr>
        <p:blipFill>
          <a:blip r:embed="rId2"/>
          <a:stretch>
            <a:fillRect/>
          </a:stretch>
        </p:blipFill>
        <p:spPr>
          <a:xfrm>
            <a:off x="6990645" y="6296306"/>
            <a:ext cx="1752600" cy="259868"/>
          </a:xfrm>
          <a:prstGeom prst="rect">
            <a:avLst/>
          </a:prstGeom>
        </p:spPr>
      </p:pic>
    </p:spTree>
    <p:extLst>
      <p:ext uri="{BB962C8B-B14F-4D97-AF65-F5344CB8AC3E}">
        <p14:creationId xmlns:p14="http://schemas.microsoft.com/office/powerpoint/2010/main" val="827893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Objectives</a:t>
            </a:r>
          </a:p>
        </p:txBody>
      </p:sp>
      <p:cxnSp>
        <p:nvCxnSpPr>
          <p:cNvPr id="12" name="Straight Connector 11">
            <a:extLst>
              <a:ext uri="{FF2B5EF4-FFF2-40B4-BE49-F238E27FC236}">
                <a16:creationId xmlns:a16="http://schemas.microsoft.com/office/drawing/2014/main" xmlns=""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10" name="Content Placeholder 4" descr="3D man with check mark">
            <a:extLst>
              <a:ext uri="{FF2B5EF4-FFF2-40B4-BE49-F238E27FC236}">
                <a16:creationId xmlns:a16="http://schemas.microsoft.com/office/drawing/2014/main" xmlns="" id="{25B6A0DC-C8B2-464E-A0A3-804B9F0FD8B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3946526"/>
            <a:ext cx="2209800" cy="2209800"/>
          </a:xfrm>
          <a:prstGeom prst="rect">
            <a:avLst/>
          </a:prstGeom>
        </p:spPr>
      </p:pic>
      <p:pic>
        <p:nvPicPr>
          <p:cNvPr id="16" name="Picture 15" title="WorkforceGPS logo">
            <a:extLst>
              <a:ext uri="{FF2B5EF4-FFF2-40B4-BE49-F238E27FC236}">
                <a16:creationId xmlns:a16="http://schemas.microsoft.com/office/drawing/2014/main" xmlns="" id="{E79EF8D5-C62C-4D25-A430-6B381FF0DB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8" name="TextBox 17">
            <a:extLst>
              <a:ext uri="{FF2B5EF4-FFF2-40B4-BE49-F238E27FC236}">
                <a16:creationId xmlns:a16="http://schemas.microsoft.com/office/drawing/2014/main" xmlns="" id="{D96961E3-22D4-4A19-93CF-DB1B9EEC9F38}"/>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19" name="Picture 2">
            <a:extLst>
              <a:ext uri="{FF2B5EF4-FFF2-40B4-BE49-F238E27FC236}">
                <a16:creationId xmlns:a16="http://schemas.microsoft.com/office/drawing/2014/main" xmlns="" id="{005477E5-4951-4E53-B4D4-16149AACF6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xmlns="" id="{7081CBCF-255E-482F-AF04-BB637DB38159}"/>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1811223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445EBD6-6859-4956-B399-2480ACFAA1C3}"/>
              </a:ext>
            </a:extLst>
          </p:cNvPr>
          <p:cNvSpPr/>
          <p:nvPr userDrawn="1"/>
        </p:nvSpPr>
        <p:spPr>
          <a:xfrm>
            <a:off x="0" y="2362200"/>
            <a:ext cx="9144000" cy="18288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8" name="Rectangle 7">
            <a:extLst>
              <a:ext uri="{FF2B5EF4-FFF2-40B4-BE49-F238E27FC236}">
                <a16:creationId xmlns:a16="http://schemas.microsoft.com/office/drawing/2014/main" xmlns="" id="{DBE6EECE-28A2-4BFD-9809-D2AE13813F2A}"/>
              </a:ext>
            </a:extLst>
          </p:cNvPr>
          <p:cNvSpPr/>
          <p:nvPr userDrawn="1"/>
        </p:nvSpPr>
        <p:spPr>
          <a:xfrm>
            <a:off x="0" y="41910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ctrTitle" hasCustomPrompt="1"/>
          </p:nvPr>
        </p:nvSpPr>
        <p:spPr>
          <a:xfrm>
            <a:off x="685800" y="2438400"/>
            <a:ext cx="7772400" cy="990600"/>
          </a:xfrm>
        </p:spPr>
        <p:txBody>
          <a:bodyPr/>
          <a:lstStyle>
            <a:lvl1pPr>
              <a:defRPr>
                <a:solidFill>
                  <a:schemeClr val="bg1"/>
                </a:solidFill>
                <a:latin typeface="Franklin Gothic Demi" panose="020B0703020102020204" pitchFamily="34" charset="0"/>
              </a:defRPr>
            </a:lvl1pPr>
          </a:lstStyle>
          <a:p>
            <a:r>
              <a:rPr lang="en-US" dirty="0"/>
              <a:t>Section Title</a:t>
            </a:r>
          </a:p>
        </p:txBody>
      </p:sp>
      <p:sp>
        <p:nvSpPr>
          <p:cNvPr id="9" name="Subtitle 2">
            <a:extLst>
              <a:ext uri="{FF2B5EF4-FFF2-40B4-BE49-F238E27FC236}">
                <a16:creationId xmlns:a16="http://schemas.microsoft.com/office/drawing/2014/main" xmlns="" id="{BC70B4C2-3FA6-40EF-AFEE-7A8FEBD5A1DC}"/>
              </a:ext>
            </a:extLst>
          </p:cNvPr>
          <p:cNvSpPr>
            <a:spLocks noGrp="1"/>
          </p:cNvSpPr>
          <p:nvPr>
            <p:ph type="subTitle" idx="1" hasCustomPrompt="1"/>
          </p:nvPr>
        </p:nvSpPr>
        <p:spPr>
          <a:xfrm>
            <a:off x="1371600" y="3429000"/>
            <a:ext cx="6400800" cy="457200"/>
          </a:xfrm>
        </p:spPr>
        <p:txBody>
          <a:bodyPr/>
          <a:lstStyle>
            <a:lvl1pPr marL="0" indent="0" algn="ctr">
              <a:buNone/>
              <a:defRPr>
                <a:solidFill>
                  <a:schemeClr val="bg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10" name="Rectangle 9">
            <a:extLst>
              <a:ext uri="{FF2B5EF4-FFF2-40B4-BE49-F238E27FC236}">
                <a16:creationId xmlns:a16="http://schemas.microsoft.com/office/drawing/2014/main" xmlns="" id="{0B2FC6A6-2E7D-47E7-A61C-9DB3B40235A9}"/>
              </a:ext>
            </a:extLst>
          </p:cNvPr>
          <p:cNvSpPr/>
          <p:nvPr userDrawn="1"/>
        </p:nvSpPr>
        <p:spPr>
          <a:xfrm>
            <a:off x="0" y="22479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Tree>
    <p:extLst>
      <p:ext uri="{BB962C8B-B14F-4D97-AF65-F5344CB8AC3E}">
        <p14:creationId xmlns:p14="http://schemas.microsoft.com/office/powerpoint/2010/main" val="68208579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a:t>
            </a:r>
          </a:p>
        </p:txBody>
      </p:sp>
      <p:sp>
        <p:nvSpPr>
          <p:cNvPr id="16" name="Picture Placeholder 5">
            <a:extLst>
              <a:ext uri="{FF2B5EF4-FFF2-40B4-BE49-F238E27FC236}">
                <a16:creationId xmlns:a16="http://schemas.microsoft.com/office/drawing/2014/main" xmlns="" id="{FCD03C07-1E5D-4D02-9B90-1E34994520AB}"/>
              </a:ext>
            </a:extLst>
          </p:cNvPr>
          <p:cNvSpPr>
            <a:spLocks noGrp="1"/>
          </p:cNvSpPr>
          <p:nvPr>
            <p:ph type="pic" sz="quarter" idx="13" hasCustomPrompt="1"/>
          </p:nvPr>
        </p:nvSpPr>
        <p:spPr>
          <a:xfrm>
            <a:off x="846746" y="2514600"/>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8" name="Content Placeholder 4">
            <a:extLst>
              <a:ext uri="{FF2B5EF4-FFF2-40B4-BE49-F238E27FC236}">
                <a16:creationId xmlns:a16="http://schemas.microsoft.com/office/drawing/2014/main" xmlns="" id="{7E4A574C-E55F-4B3D-A0CC-32F208E7AA41}"/>
              </a:ext>
            </a:extLst>
          </p:cNvPr>
          <p:cNvSpPr>
            <a:spLocks noGrp="1"/>
          </p:cNvSpPr>
          <p:nvPr>
            <p:ph idx="1" hasCustomPrompt="1"/>
          </p:nvPr>
        </p:nvSpPr>
        <p:spPr>
          <a:xfrm>
            <a:off x="2743200" y="23141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0" name="Content Placeholder 14" descr="3D man with megaphone">
            <a:extLst>
              <a:ext uri="{FF2B5EF4-FFF2-40B4-BE49-F238E27FC236}">
                <a16:creationId xmlns:a16="http://schemas.microsoft.com/office/drawing/2014/main" xmlns="" id="{A9CCF9C1-1561-4A3D-8BB3-6F44EA271C5C}"/>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88607" y="3733800"/>
            <a:ext cx="2555393" cy="2555393"/>
          </a:xfrm>
          <a:prstGeom prst="rect">
            <a:avLst/>
          </a:prstGeom>
        </p:spPr>
      </p:pic>
      <p:pic>
        <p:nvPicPr>
          <p:cNvPr id="13" name="Picture 12" title="WorkforceGPS logo">
            <a:extLst>
              <a:ext uri="{FF2B5EF4-FFF2-40B4-BE49-F238E27FC236}">
                <a16:creationId xmlns:a16="http://schemas.microsoft.com/office/drawing/2014/main" xmlns="" id="{CB5A80B3-DEE6-4EB5-A6C8-C332FC58C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9" name="TextBox 18">
            <a:extLst>
              <a:ext uri="{FF2B5EF4-FFF2-40B4-BE49-F238E27FC236}">
                <a16:creationId xmlns:a16="http://schemas.microsoft.com/office/drawing/2014/main" xmlns="" id="{AFEB9CA0-C9B0-4403-858E-463C2A2353D3}"/>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20" name="Picture 2">
            <a:extLst>
              <a:ext uri="{FF2B5EF4-FFF2-40B4-BE49-F238E27FC236}">
                <a16:creationId xmlns:a16="http://schemas.microsoft.com/office/drawing/2014/main" xmlns="" id="{07B669C6-25A2-44FC-AD54-126D97F838E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xmlns="" id="{E0E184B6-87E5-43C5-BB35-CA1B0C60AA81}"/>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746227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Speakers</a:t>
            </a:r>
          </a:p>
        </p:txBody>
      </p:sp>
      <p:sp>
        <p:nvSpPr>
          <p:cNvPr id="16" name="Picture Placeholder 5">
            <a:extLst>
              <a:ext uri="{FF2B5EF4-FFF2-40B4-BE49-F238E27FC236}">
                <a16:creationId xmlns:a16="http://schemas.microsoft.com/office/drawing/2014/main" xmlns="" id="{FCD03C07-1E5D-4D02-9B90-1E34994520AB}"/>
              </a:ext>
            </a:extLst>
          </p:cNvPr>
          <p:cNvSpPr>
            <a:spLocks noGrp="1"/>
          </p:cNvSpPr>
          <p:nvPr>
            <p:ph type="pic" sz="quarter" idx="13" hasCustomPrompt="1"/>
          </p:nvPr>
        </p:nvSpPr>
        <p:spPr>
          <a:xfrm>
            <a:off x="827814" y="1542364"/>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1" name="Picture Placeholder 5">
            <a:extLst>
              <a:ext uri="{FF2B5EF4-FFF2-40B4-BE49-F238E27FC236}">
                <a16:creationId xmlns:a16="http://schemas.microsoft.com/office/drawing/2014/main" xmlns="" id="{BCA07CE4-1133-409E-9BE2-B34A6C8AA65E}"/>
              </a:ext>
            </a:extLst>
          </p:cNvPr>
          <p:cNvSpPr>
            <a:spLocks noGrp="1"/>
          </p:cNvSpPr>
          <p:nvPr>
            <p:ph type="pic" sz="quarter" idx="16" hasCustomPrompt="1"/>
          </p:nvPr>
        </p:nvSpPr>
        <p:spPr>
          <a:xfrm>
            <a:off x="827814" y="3695700"/>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3" name="Content Placeholder 4">
            <a:extLst>
              <a:ext uri="{FF2B5EF4-FFF2-40B4-BE49-F238E27FC236}">
                <a16:creationId xmlns:a16="http://schemas.microsoft.com/office/drawing/2014/main" xmlns="" id="{B0E029C5-9A06-4D64-BDAE-08ADE28F3741}"/>
              </a:ext>
            </a:extLst>
          </p:cNvPr>
          <p:cNvSpPr>
            <a:spLocks noGrp="1"/>
          </p:cNvSpPr>
          <p:nvPr>
            <p:ph idx="17" hasCustomPrompt="1"/>
          </p:nvPr>
        </p:nvSpPr>
        <p:spPr>
          <a:xfrm>
            <a:off x="2667000" y="13997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14" name="Content Placeholder 4">
            <a:extLst>
              <a:ext uri="{FF2B5EF4-FFF2-40B4-BE49-F238E27FC236}">
                <a16:creationId xmlns:a16="http://schemas.microsoft.com/office/drawing/2014/main" xmlns="" id="{96BB4673-7B3E-48E0-8134-BB50A429A5E6}"/>
              </a:ext>
            </a:extLst>
          </p:cNvPr>
          <p:cNvSpPr>
            <a:spLocks noGrp="1"/>
          </p:cNvSpPr>
          <p:nvPr>
            <p:ph idx="18" hasCustomPrompt="1"/>
          </p:nvPr>
        </p:nvSpPr>
        <p:spPr>
          <a:xfrm>
            <a:off x="2666999" y="35333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2" name="Content Placeholder 14" descr="3D man with megaphone">
            <a:extLst>
              <a:ext uri="{FF2B5EF4-FFF2-40B4-BE49-F238E27FC236}">
                <a16:creationId xmlns:a16="http://schemas.microsoft.com/office/drawing/2014/main" xmlns="" id="{2813C0D8-C055-49B0-B13A-AFAEEF2E259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88607" y="3733800"/>
            <a:ext cx="2555393" cy="2555393"/>
          </a:xfrm>
          <a:prstGeom prst="rect">
            <a:avLst/>
          </a:prstGeom>
        </p:spPr>
      </p:pic>
      <p:pic>
        <p:nvPicPr>
          <p:cNvPr id="18" name="Picture 17" title="WorkforceGPS logo">
            <a:extLst>
              <a:ext uri="{FF2B5EF4-FFF2-40B4-BE49-F238E27FC236}">
                <a16:creationId xmlns:a16="http://schemas.microsoft.com/office/drawing/2014/main" xmlns="" id="{4BE8EEE0-06C2-4334-AB26-E96CAD8DC3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22" name="TextBox 21">
            <a:extLst>
              <a:ext uri="{FF2B5EF4-FFF2-40B4-BE49-F238E27FC236}">
                <a16:creationId xmlns:a16="http://schemas.microsoft.com/office/drawing/2014/main" xmlns="" id="{1746517A-CA20-4D8B-8438-DAD190D12AE6}"/>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23" name="Picture 2">
            <a:extLst>
              <a:ext uri="{FF2B5EF4-FFF2-40B4-BE49-F238E27FC236}">
                <a16:creationId xmlns:a16="http://schemas.microsoft.com/office/drawing/2014/main" xmlns="" id="{1C1E55A3-B141-4089-94DD-9C0C5B9FCAF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xmlns="" id="{1B25313C-C22F-4199-AC87-B11488AFDA66}"/>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568773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Speakers</a:t>
            </a:r>
          </a:p>
        </p:txBody>
      </p:sp>
      <p:sp>
        <p:nvSpPr>
          <p:cNvPr id="16" name="Picture Placeholder 5">
            <a:extLst>
              <a:ext uri="{FF2B5EF4-FFF2-40B4-BE49-F238E27FC236}">
                <a16:creationId xmlns:a16="http://schemas.microsoft.com/office/drawing/2014/main" xmlns="" id="{FCD03C07-1E5D-4D02-9B90-1E34994520AB}"/>
              </a:ext>
            </a:extLst>
          </p:cNvPr>
          <p:cNvSpPr>
            <a:spLocks noGrp="1"/>
          </p:cNvSpPr>
          <p:nvPr>
            <p:ph type="pic" sz="quarter" idx="13" hasCustomPrompt="1"/>
          </p:nvPr>
        </p:nvSpPr>
        <p:spPr>
          <a:xfrm>
            <a:off x="827814" y="1346480"/>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1" name="Picture Placeholder 5">
            <a:extLst>
              <a:ext uri="{FF2B5EF4-FFF2-40B4-BE49-F238E27FC236}">
                <a16:creationId xmlns:a16="http://schemas.microsoft.com/office/drawing/2014/main" xmlns="" id="{BCA07CE4-1133-409E-9BE2-B34A6C8AA65E}"/>
              </a:ext>
            </a:extLst>
          </p:cNvPr>
          <p:cNvSpPr>
            <a:spLocks noGrp="1"/>
          </p:cNvSpPr>
          <p:nvPr>
            <p:ph type="pic" sz="quarter" idx="16" hasCustomPrompt="1"/>
          </p:nvPr>
        </p:nvSpPr>
        <p:spPr>
          <a:xfrm>
            <a:off x="827814" y="2971794"/>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3" name="Picture Placeholder 5">
            <a:extLst>
              <a:ext uri="{FF2B5EF4-FFF2-40B4-BE49-F238E27FC236}">
                <a16:creationId xmlns:a16="http://schemas.microsoft.com/office/drawing/2014/main" xmlns="" id="{E56B2ECE-4037-4314-974B-A7940A677F97}"/>
              </a:ext>
            </a:extLst>
          </p:cNvPr>
          <p:cNvSpPr>
            <a:spLocks noGrp="1"/>
          </p:cNvSpPr>
          <p:nvPr>
            <p:ph type="pic" sz="quarter" idx="18" hasCustomPrompt="1"/>
          </p:nvPr>
        </p:nvSpPr>
        <p:spPr>
          <a:xfrm>
            <a:off x="836345" y="4571994"/>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9" name="Content Placeholder 4">
            <a:extLst>
              <a:ext uri="{FF2B5EF4-FFF2-40B4-BE49-F238E27FC236}">
                <a16:creationId xmlns:a16="http://schemas.microsoft.com/office/drawing/2014/main" xmlns="" id="{5513E3CC-C031-4356-990C-491733DE53CD}"/>
              </a:ext>
            </a:extLst>
          </p:cNvPr>
          <p:cNvSpPr>
            <a:spLocks noGrp="1"/>
          </p:cNvSpPr>
          <p:nvPr>
            <p:ph idx="19" hasCustomPrompt="1"/>
          </p:nvPr>
        </p:nvSpPr>
        <p:spPr>
          <a:xfrm>
            <a:off x="2550685" y="1219200"/>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20" name="Content Placeholder 4">
            <a:extLst>
              <a:ext uri="{FF2B5EF4-FFF2-40B4-BE49-F238E27FC236}">
                <a16:creationId xmlns:a16="http://schemas.microsoft.com/office/drawing/2014/main" xmlns="" id="{EF8D70A4-8F62-441A-8717-1B2590391059}"/>
              </a:ext>
            </a:extLst>
          </p:cNvPr>
          <p:cNvSpPr>
            <a:spLocks noGrp="1"/>
          </p:cNvSpPr>
          <p:nvPr>
            <p:ph idx="20" hasCustomPrompt="1"/>
          </p:nvPr>
        </p:nvSpPr>
        <p:spPr>
          <a:xfrm>
            <a:off x="2550684" y="2888355"/>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21" name="Content Placeholder 4">
            <a:extLst>
              <a:ext uri="{FF2B5EF4-FFF2-40B4-BE49-F238E27FC236}">
                <a16:creationId xmlns:a16="http://schemas.microsoft.com/office/drawing/2014/main" xmlns="" id="{63CB117A-26E0-41CD-A484-42ECA807D9B0}"/>
              </a:ext>
            </a:extLst>
          </p:cNvPr>
          <p:cNvSpPr>
            <a:spLocks noGrp="1"/>
          </p:cNvSpPr>
          <p:nvPr>
            <p:ph idx="21" hasCustomPrompt="1"/>
          </p:nvPr>
        </p:nvSpPr>
        <p:spPr>
          <a:xfrm>
            <a:off x="2550683" y="4492177"/>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4" name="Content Placeholder 14" descr="3D man with megaphone">
            <a:extLst>
              <a:ext uri="{FF2B5EF4-FFF2-40B4-BE49-F238E27FC236}">
                <a16:creationId xmlns:a16="http://schemas.microsoft.com/office/drawing/2014/main" xmlns="" id="{0FAD3A4E-5070-4085-AFDF-F976EBA4C3EC}"/>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88607" y="3733800"/>
            <a:ext cx="2555393" cy="2555393"/>
          </a:xfrm>
          <a:prstGeom prst="rect">
            <a:avLst/>
          </a:prstGeom>
        </p:spPr>
      </p:pic>
      <p:pic>
        <p:nvPicPr>
          <p:cNvPr id="18" name="Picture 17" title="WorkforceGPS logo">
            <a:extLst>
              <a:ext uri="{FF2B5EF4-FFF2-40B4-BE49-F238E27FC236}">
                <a16:creationId xmlns:a16="http://schemas.microsoft.com/office/drawing/2014/main" xmlns="" id="{49FFF5A5-173B-45DB-BCEF-6F27613483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25" name="TextBox 24">
            <a:extLst>
              <a:ext uri="{FF2B5EF4-FFF2-40B4-BE49-F238E27FC236}">
                <a16:creationId xmlns:a16="http://schemas.microsoft.com/office/drawing/2014/main" xmlns="" id="{FCD78AEC-A3B6-4B1C-AD26-4293E517B154}"/>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26" name="Picture 2">
            <a:extLst>
              <a:ext uri="{FF2B5EF4-FFF2-40B4-BE49-F238E27FC236}">
                <a16:creationId xmlns:a16="http://schemas.microsoft.com/office/drawing/2014/main" xmlns="" id="{3F1F8525-513A-4618-9C89-7BC6F85A4A0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xmlns="" id="{40514993-98F9-4756-AD72-18AABD727201}"/>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243363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xmlns="" id="{F445EBD6-6859-4956-B399-2480ACFAA1C3}"/>
              </a:ext>
            </a:extLst>
          </p:cNvPr>
          <p:cNvSpPr/>
          <p:nvPr userDrawn="1"/>
        </p:nvSpPr>
        <p:spPr>
          <a:xfrm>
            <a:off x="1295400" y="1406605"/>
            <a:ext cx="6553200" cy="3276600"/>
          </a:xfrm>
          <a:prstGeom prst="wedgeRectCallout">
            <a:avLst>
              <a:gd name="adj1" fmla="val 242"/>
              <a:gd name="adj2" fmla="val 81234"/>
            </a:avLst>
          </a:prstGeom>
          <a:solidFill>
            <a:schemeClr val="bg1">
              <a:lumMod val="95000"/>
            </a:schemeClr>
          </a:solidFill>
          <a:ln>
            <a:solidFill>
              <a:srgbClr val="004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4481"/>
              </a:solidFill>
              <a:latin typeface="Franklin Gothic Medium" panose="020B0603020102020204"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32122-0C72-43A2-878A-3AF5FA33873C}" type="slidenum">
              <a:rPr lang="en-US" smtClean="0">
                <a:solidFill>
                  <a:prstClr val="black"/>
                </a:solidFill>
              </a:rPr>
              <a:pPr/>
              <a:t>‹#›</a:t>
            </a:fld>
            <a:endParaRPr lang="en-US" dirty="0">
              <a:solidFill>
                <a:prstClr val="black"/>
              </a:solidFill>
            </a:endParaRPr>
          </a:p>
        </p:txBody>
      </p:sp>
      <p:sp>
        <p:nvSpPr>
          <p:cNvPr id="9" name="Subtitle 2">
            <a:extLst>
              <a:ext uri="{FF2B5EF4-FFF2-40B4-BE49-F238E27FC236}">
                <a16:creationId xmlns:a16="http://schemas.microsoft.com/office/drawing/2014/main" xmlns="" id="{BC70B4C2-3FA6-40EF-AFEE-7A8FEBD5A1DC}"/>
              </a:ext>
            </a:extLst>
          </p:cNvPr>
          <p:cNvSpPr>
            <a:spLocks noGrp="1"/>
          </p:cNvSpPr>
          <p:nvPr>
            <p:ph type="subTitle" idx="1" hasCustomPrompt="1"/>
          </p:nvPr>
        </p:nvSpPr>
        <p:spPr>
          <a:xfrm>
            <a:off x="1447800" y="1406605"/>
            <a:ext cx="6324600" cy="3187700"/>
          </a:xfrm>
        </p:spPr>
        <p:txBody>
          <a:bodyPr>
            <a:noAutofit/>
          </a:bodyPr>
          <a:lstStyle>
            <a:lvl1pPr marL="0" indent="0" algn="ctr">
              <a:buNone/>
              <a:tabLst>
                <a:tab pos="5892800" algn="r"/>
              </a:tabLst>
              <a:defRPr sz="2400" i="1">
                <a:solidFill>
                  <a:srgbClr val="00448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“Quote text”</a:t>
            </a:r>
          </a:p>
          <a:p>
            <a:endParaRPr lang="en-US" dirty="0"/>
          </a:p>
          <a:p>
            <a:endParaRPr lang="en-US" dirty="0"/>
          </a:p>
          <a:p>
            <a:endParaRPr lang="en-US" dirty="0"/>
          </a:p>
          <a:p>
            <a:endParaRPr lang="en-US" dirty="0"/>
          </a:p>
          <a:p>
            <a:endParaRPr lang="en-US" dirty="0"/>
          </a:p>
          <a:p>
            <a:r>
              <a:rPr lang="en-US" dirty="0"/>
              <a:t>	~ Attribution</a:t>
            </a:r>
          </a:p>
        </p:txBody>
      </p:sp>
      <p:sp>
        <p:nvSpPr>
          <p:cNvPr id="8" name="Rectangle 7">
            <a:extLst>
              <a:ext uri="{FF2B5EF4-FFF2-40B4-BE49-F238E27FC236}">
                <a16:creationId xmlns:a16="http://schemas.microsoft.com/office/drawing/2014/main" xmlns="" id="{2C156D05-0D42-4363-95D3-8131B7B301C5}"/>
              </a:ext>
            </a:extLst>
          </p:cNvPr>
          <p:cNvSpPr/>
          <p:nvPr userDrawn="1"/>
        </p:nvSpPr>
        <p:spPr>
          <a:xfrm>
            <a:off x="0" y="0"/>
            <a:ext cx="9144000" cy="6858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a:extLst>
              <a:ext uri="{FF2B5EF4-FFF2-40B4-BE49-F238E27FC236}">
                <a16:creationId xmlns:a16="http://schemas.microsoft.com/office/drawing/2014/main" xmlns="" id="{4D0EC2E8-A4D3-4B3E-B6AA-4EDAE7ADCA20}"/>
              </a:ext>
            </a:extLst>
          </p:cNvPr>
          <p:cNvSpPr/>
          <p:nvPr userDrawn="1"/>
        </p:nvSpPr>
        <p:spPr>
          <a:xfrm>
            <a:off x="0" y="6096000"/>
            <a:ext cx="9144000" cy="762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3D man with microphone">
            <a:extLst>
              <a:ext uri="{FF2B5EF4-FFF2-40B4-BE49-F238E27FC236}">
                <a16:creationId xmlns:a16="http://schemas.microsoft.com/office/drawing/2014/main" xmlns="" id="{6A1E8FCB-030B-464E-89CA-B4FC69FD0DC0}"/>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44500" y="3429000"/>
            <a:ext cx="2578100" cy="2578100"/>
          </a:xfrm>
          <a:prstGeom prst="rect">
            <a:avLst/>
          </a:prstGeom>
        </p:spPr>
      </p:pic>
    </p:spTree>
    <p:extLst>
      <p:ext uri="{BB962C8B-B14F-4D97-AF65-F5344CB8AC3E}">
        <p14:creationId xmlns:p14="http://schemas.microsoft.com/office/powerpoint/2010/main" val="133512697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Questions &amp; Answers</a:t>
            </a:r>
          </a:p>
        </p:txBody>
      </p:sp>
      <p:pic>
        <p:nvPicPr>
          <p:cNvPr id="5" name="Picture 4" descr="3D man with letters Q&amp;A">
            <a:extLst>
              <a:ext uri="{FF2B5EF4-FFF2-40B4-BE49-F238E27FC236}">
                <a16:creationId xmlns:a16="http://schemas.microsoft.com/office/drawing/2014/main" xmlns="" id="{F5BD0DC3-FC53-4A0E-98F1-C11C2E77D9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1828800"/>
            <a:ext cx="3581400" cy="3581400"/>
          </a:xfrm>
          <a:prstGeom prst="rect">
            <a:avLst/>
          </a:prstGeom>
        </p:spPr>
      </p:pic>
      <p:pic>
        <p:nvPicPr>
          <p:cNvPr id="12" name="Picture 11" title="WorkforceGPS logo">
            <a:extLst>
              <a:ext uri="{FF2B5EF4-FFF2-40B4-BE49-F238E27FC236}">
                <a16:creationId xmlns:a16="http://schemas.microsoft.com/office/drawing/2014/main" xmlns="" id="{AEFB2D97-6542-4ED3-A989-E174EE7D2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6" name="TextBox 15">
            <a:extLst>
              <a:ext uri="{FF2B5EF4-FFF2-40B4-BE49-F238E27FC236}">
                <a16:creationId xmlns:a16="http://schemas.microsoft.com/office/drawing/2014/main" xmlns="" id="{16AF60BA-6C1F-4F0A-9701-38AB3D481C6E}"/>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17" name="Picture 2">
            <a:extLst>
              <a:ext uri="{FF2B5EF4-FFF2-40B4-BE49-F238E27FC236}">
                <a16:creationId xmlns:a16="http://schemas.microsoft.com/office/drawing/2014/main" xmlns="" id="{5A768E06-3F03-4D43-AADC-21E1CAC5857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xmlns="" id="{A2C2E70E-2683-4B47-A24E-31D69608AA9B}"/>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834287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Next Step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Next Steps Topics for Discussion</a:t>
            </a:r>
          </a:p>
        </p:txBody>
      </p:sp>
      <p:cxnSp>
        <p:nvCxnSpPr>
          <p:cNvPr id="12" name="Straight Connector 11">
            <a:extLst>
              <a:ext uri="{FF2B5EF4-FFF2-40B4-BE49-F238E27FC236}">
                <a16:creationId xmlns:a16="http://schemas.microsoft.com/office/drawing/2014/main" xmlns=""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7" name="Picture 6" descr="3D man running through finish line tape">
            <a:extLst>
              <a:ext uri="{FF2B5EF4-FFF2-40B4-BE49-F238E27FC236}">
                <a16:creationId xmlns:a16="http://schemas.microsoft.com/office/drawing/2014/main" xmlns="" id="{F3F8D81A-14D5-46C4-8F61-8375881EA949}"/>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4100899"/>
            <a:ext cx="2386112" cy="2147501"/>
          </a:xfrm>
          <a:prstGeom prst="rect">
            <a:avLst/>
          </a:prstGeom>
        </p:spPr>
      </p:pic>
      <p:pic>
        <p:nvPicPr>
          <p:cNvPr id="15" name="Picture 14" title="WorkforceGPS logo">
            <a:extLst>
              <a:ext uri="{FF2B5EF4-FFF2-40B4-BE49-F238E27FC236}">
                <a16:creationId xmlns:a16="http://schemas.microsoft.com/office/drawing/2014/main" xmlns="" id="{376CF1FE-46DA-42F3-8990-96463B8E5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7" name="TextBox 16">
            <a:extLst>
              <a:ext uri="{FF2B5EF4-FFF2-40B4-BE49-F238E27FC236}">
                <a16:creationId xmlns:a16="http://schemas.microsoft.com/office/drawing/2014/main" xmlns="" id="{21A1FFF5-B9C7-4384-B8FA-60A4A943BD19}"/>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18" name="Picture 2">
            <a:extLst>
              <a:ext uri="{FF2B5EF4-FFF2-40B4-BE49-F238E27FC236}">
                <a16:creationId xmlns:a16="http://schemas.microsoft.com/office/drawing/2014/main" xmlns="" id="{D0476484-964C-4F60-8848-C7DC9E1175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xmlns="" id="{4EBCAD0F-872E-4182-A13A-9C36DF6C48DE}"/>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1508192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3E27E0A-FDEB-44D6-8764-67EF522784ED}"/>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30162"/>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4263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Objectives</a:t>
            </a:r>
          </a:p>
        </p:txBody>
      </p:sp>
      <p:cxnSp>
        <p:nvCxnSpPr>
          <p:cNvPr id="12" name="Straight Connector 11">
            <a:extLst>
              <a:ext uri="{FF2B5EF4-FFF2-40B4-BE49-F238E27FC236}">
                <a16:creationId xmlns:a16="http://schemas.microsoft.com/office/drawing/2014/main" xmlns=""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16" name="Picture 15" title="WorkforceGPS logo">
            <a:extLst>
              <a:ext uri="{FF2B5EF4-FFF2-40B4-BE49-F238E27FC236}">
                <a16:creationId xmlns:a16="http://schemas.microsoft.com/office/drawing/2014/main" xmlns="" id="{E79EF8D5-C62C-4D25-A430-6B381FF0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8" name="TextBox 17">
            <a:extLst>
              <a:ext uri="{FF2B5EF4-FFF2-40B4-BE49-F238E27FC236}">
                <a16:creationId xmlns:a16="http://schemas.microsoft.com/office/drawing/2014/main" xmlns="" id="{D96961E3-22D4-4A19-93CF-DB1B9EEC9F38}"/>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9" name="Picture 2">
            <a:extLst>
              <a:ext uri="{FF2B5EF4-FFF2-40B4-BE49-F238E27FC236}">
                <a16:creationId xmlns:a16="http://schemas.microsoft.com/office/drawing/2014/main" xmlns="" id="{005477E5-4951-4E53-B4D4-16149AACF6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xmlns="" id="{7081CBCF-255E-482F-AF04-BB637DB38159}"/>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962254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C45C0AB-65BF-4A76-BAEF-C0A15E143335}"/>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p:nvPr>
        </p:nvSpPr>
        <p:spPr>
          <a:xfrm>
            <a:off x="482600" y="-46038"/>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267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DAEAB31-5405-4371-9F48-A50FA07F62E7}"/>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p:nvPr>
        </p:nvSpPr>
        <p:spPr>
          <a:xfrm>
            <a:off x="457200" y="0"/>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360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hasCustomPrompt="1"/>
          </p:nvPr>
        </p:nvSpPr>
        <p:spPr>
          <a:xfrm>
            <a:off x="76200" y="108134"/>
            <a:ext cx="8229600" cy="884238"/>
          </a:xfrm>
        </p:spPr>
        <p:txBody>
          <a:bodyPr/>
          <a:lstStyle>
            <a:lvl1pPr>
              <a:defRPr>
                <a:solidFill>
                  <a:schemeClr val="bg1"/>
                </a:solidFill>
                <a:latin typeface="Franklin Gothic Demi" panose="020B0703020102020204" pitchFamily="34" charset="0"/>
              </a:defRPr>
            </a:lvl1pPr>
          </a:lstStyle>
          <a:p>
            <a:r>
              <a:rPr lang="en-US" dirty="0"/>
              <a:t>Thanks and Contact Us!</a:t>
            </a:r>
          </a:p>
        </p:txBody>
      </p:sp>
      <p:pic>
        <p:nvPicPr>
          <p:cNvPr id="12" name="Picture 11" title="WorkforceGPS logo">
            <a:extLst>
              <a:ext uri="{FF2B5EF4-FFF2-40B4-BE49-F238E27FC236}">
                <a16:creationId xmlns:a16="http://schemas.microsoft.com/office/drawing/2014/main" xmlns="" id="{63FE7FF7-179D-4124-B724-BCD55EE418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6" name="TextBox 15">
            <a:extLst>
              <a:ext uri="{FF2B5EF4-FFF2-40B4-BE49-F238E27FC236}">
                <a16:creationId xmlns:a16="http://schemas.microsoft.com/office/drawing/2014/main" xmlns="" id="{CC3F67EA-DD9D-40BE-BEC5-CA09542931B3}"/>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17" name="Picture 2">
            <a:extLst>
              <a:ext uri="{FF2B5EF4-FFF2-40B4-BE49-F238E27FC236}">
                <a16:creationId xmlns:a16="http://schemas.microsoft.com/office/drawing/2014/main" xmlns="" id="{84FD021F-EE17-4AED-9C31-CECE4E0F36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xmlns="" id="{1A3B09A6-12B2-4154-995D-08FCDBC07E9C}"/>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4294812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24B8564-C406-43F1-9070-4879CEBAF098}"/>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202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39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8EDA8C1-8500-46FF-BAA4-E4E3CD192025}"/>
              </a:ext>
            </a:extLst>
          </p:cNvPr>
          <p:cNvSpPr/>
          <p:nvPr userDrawn="1"/>
        </p:nvSpPr>
        <p:spPr>
          <a:xfrm>
            <a:off x="0" y="-1"/>
            <a:ext cx="3575050" cy="1435101"/>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Franklin Gothic Medium" panose="020B0603020102020204" pitchFamily="34" charset="0"/>
              </a:defRPr>
            </a:lvl1pPr>
            <a:lvl2pPr>
              <a:defRPr sz="2800">
                <a:latin typeface="Franklin Gothic Medium" panose="020B0603020102020204" pitchFamily="34" charset="0"/>
              </a:defRPr>
            </a:lvl2pPr>
            <a:lvl3pPr>
              <a:defRPr sz="2400">
                <a:latin typeface="Franklin Gothic Medium" panose="020B0603020102020204" pitchFamily="34" charset="0"/>
              </a:defRPr>
            </a:lvl3pPr>
            <a:lvl4pPr>
              <a:defRPr sz="2000">
                <a:latin typeface="Franklin Gothic Medium" panose="020B0603020102020204" pitchFamily="34" charset="0"/>
              </a:defRPr>
            </a:lvl4pPr>
            <a:lvl5pPr>
              <a:defRPr sz="2000">
                <a:latin typeface="Franklin Gothic Medium" panose="020B06030201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8650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Franklin Gothic Medium" panose="020B06030201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Franklin Gothic Medium" panose="020B06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96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445EBD6-6859-4956-B399-2480ACFAA1C3}"/>
              </a:ext>
            </a:extLst>
          </p:cNvPr>
          <p:cNvSpPr/>
          <p:nvPr userDrawn="1"/>
        </p:nvSpPr>
        <p:spPr>
          <a:xfrm>
            <a:off x="0" y="2362200"/>
            <a:ext cx="9144000" cy="18288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8" name="Rectangle 7">
            <a:extLst>
              <a:ext uri="{FF2B5EF4-FFF2-40B4-BE49-F238E27FC236}">
                <a16:creationId xmlns:a16="http://schemas.microsoft.com/office/drawing/2014/main" xmlns="" id="{DBE6EECE-28A2-4BFD-9809-D2AE13813F2A}"/>
              </a:ext>
            </a:extLst>
          </p:cNvPr>
          <p:cNvSpPr/>
          <p:nvPr userDrawn="1"/>
        </p:nvSpPr>
        <p:spPr>
          <a:xfrm>
            <a:off x="0" y="41910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ctrTitle" hasCustomPrompt="1"/>
          </p:nvPr>
        </p:nvSpPr>
        <p:spPr>
          <a:xfrm>
            <a:off x="685800" y="2438400"/>
            <a:ext cx="7772400" cy="990600"/>
          </a:xfrm>
        </p:spPr>
        <p:txBody>
          <a:bodyPr/>
          <a:lstStyle>
            <a:lvl1pPr>
              <a:defRPr>
                <a:solidFill>
                  <a:schemeClr val="bg1"/>
                </a:solidFill>
                <a:latin typeface="Franklin Gothic Demi" panose="020B0703020102020204" pitchFamily="34" charset="0"/>
              </a:defRPr>
            </a:lvl1pPr>
          </a:lstStyle>
          <a:p>
            <a:r>
              <a:rPr lang="en-US" dirty="0"/>
              <a:t>Section Title</a:t>
            </a:r>
          </a:p>
        </p:txBody>
      </p:sp>
      <p:sp>
        <p:nvSpPr>
          <p:cNvPr id="9" name="Subtitle 2">
            <a:extLst>
              <a:ext uri="{FF2B5EF4-FFF2-40B4-BE49-F238E27FC236}">
                <a16:creationId xmlns:a16="http://schemas.microsoft.com/office/drawing/2014/main" xmlns="" id="{BC70B4C2-3FA6-40EF-AFEE-7A8FEBD5A1DC}"/>
              </a:ext>
            </a:extLst>
          </p:cNvPr>
          <p:cNvSpPr>
            <a:spLocks noGrp="1"/>
          </p:cNvSpPr>
          <p:nvPr>
            <p:ph type="subTitle" idx="1" hasCustomPrompt="1"/>
          </p:nvPr>
        </p:nvSpPr>
        <p:spPr>
          <a:xfrm>
            <a:off x="1371600" y="3429000"/>
            <a:ext cx="6400800" cy="457200"/>
          </a:xfrm>
        </p:spPr>
        <p:txBody>
          <a:bodyPr/>
          <a:lstStyle>
            <a:lvl1pPr marL="0" indent="0" algn="ctr">
              <a:buNone/>
              <a:defRPr>
                <a:solidFill>
                  <a:schemeClr val="bg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10" name="Rectangle 9">
            <a:extLst>
              <a:ext uri="{FF2B5EF4-FFF2-40B4-BE49-F238E27FC236}">
                <a16:creationId xmlns:a16="http://schemas.microsoft.com/office/drawing/2014/main" xmlns="" id="{0B2FC6A6-2E7D-47E7-A61C-9DB3B40235A9}"/>
              </a:ext>
            </a:extLst>
          </p:cNvPr>
          <p:cNvSpPr/>
          <p:nvPr userDrawn="1"/>
        </p:nvSpPr>
        <p:spPr>
          <a:xfrm>
            <a:off x="0" y="22479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Tree>
    <p:extLst>
      <p:ext uri="{BB962C8B-B14F-4D97-AF65-F5344CB8AC3E}">
        <p14:creationId xmlns:p14="http://schemas.microsoft.com/office/powerpoint/2010/main" val="20467263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a:t>
            </a:r>
          </a:p>
        </p:txBody>
      </p:sp>
      <p:sp>
        <p:nvSpPr>
          <p:cNvPr id="16" name="Picture Placeholder 5">
            <a:extLst>
              <a:ext uri="{FF2B5EF4-FFF2-40B4-BE49-F238E27FC236}">
                <a16:creationId xmlns:a16="http://schemas.microsoft.com/office/drawing/2014/main" xmlns="" id="{FCD03C07-1E5D-4D02-9B90-1E34994520AB}"/>
              </a:ext>
            </a:extLst>
          </p:cNvPr>
          <p:cNvSpPr>
            <a:spLocks noGrp="1"/>
          </p:cNvSpPr>
          <p:nvPr>
            <p:ph type="pic" sz="quarter" idx="13" hasCustomPrompt="1"/>
          </p:nvPr>
        </p:nvSpPr>
        <p:spPr>
          <a:xfrm>
            <a:off x="846746" y="2514600"/>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8" name="Content Placeholder 4">
            <a:extLst>
              <a:ext uri="{FF2B5EF4-FFF2-40B4-BE49-F238E27FC236}">
                <a16:creationId xmlns:a16="http://schemas.microsoft.com/office/drawing/2014/main" xmlns="" id="{7E4A574C-E55F-4B3D-A0CC-32F208E7AA41}"/>
              </a:ext>
            </a:extLst>
          </p:cNvPr>
          <p:cNvSpPr>
            <a:spLocks noGrp="1"/>
          </p:cNvSpPr>
          <p:nvPr>
            <p:ph idx="1" hasCustomPrompt="1"/>
          </p:nvPr>
        </p:nvSpPr>
        <p:spPr>
          <a:xfrm>
            <a:off x="2743200" y="23141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0" name="Content Placeholder 14" descr="3D man with megaphone">
            <a:extLst>
              <a:ext uri="{FF2B5EF4-FFF2-40B4-BE49-F238E27FC236}">
                <a16:creationId xmlns:a16="http://schemas.microsoft.com/office/drawing/2014/main" xmlns="" id="{A9CCF9C1-1561-4A3D-8BB3-6F44EA271C5C}"/>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705597" y="3962400"/>
            <a:ext cx="2438402" cy="2438402"/>
          </a:xfrm>
          <a:prstGeom prst="rect">
            <a:avLst/>
          </a:prstGeom>
        </p:spPr>
      </p:pic>
      <p:pic>
        <p:nvPicPr>
          <p:cNvPr id="13" name="Picture 12" title="WorkforceGPS logo">
            <a:extLst>
              <a:ext uri="{FF2B5EF4-FFF2-40B4-BE49-F238E27FC236}">
                <a16:creationId xmlns:a16="http://schemas.microsoft.com/office/drawing/2014/main" xmlns="" id="{CB5A80B3-DEE6-4EB5-A6C8-C332FC58C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9" name="TextBox 18">
            <a:extLst>
              <a:ext uri="{FF2B5EF4-FFF2-40B4-BE49-F238E27FC236}">
                <a16:creationId xmlns:a16="http://schemas.microsoft.com/office/drawing/2014/main" xmlns="" id="{AFEB9CA0-C9B0-4403-858E-463C2A2353D3}"/>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20" name="Picture 2">
            <a:extLst>
              <a:ext uri="{FF2B5EF4-FFF2-40B4-BE49-F238E27FC236}">
                <a16:creationId xmlns:a16="http://schemas.microsoft.com/office/drawing/2014/main" xmlns="" id="{07B669C6-25A2-44FC-AD54-126D97F838E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xmlns="" id="{E0E184B6-87E5-43C5-BB35-CA1B0C60AA81}"/>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418742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Speakers</a:t>
            </a:r>
          </a:p>
        </p:txBody>
      </p:sp>
      <p:sp>
        <p:nvSpPr>
          <p:cNvPr id="16" name="Picture Placeholder 5">
            <a:extLst>
              <a:ext uri="{FF2B5EF4-FFF2-40B4-BE49-F238E27FC236}">
                <a16:creationId xmlns:a16="http://schemas.microsoft.com/office/drawing/2014/main" xmlns="" id="{FCD03C07-1E5D-4D02-9B90-1E34994520AB}"/>
              </a:ext>
            </a:extLst>
          </p:cNvPr>
          <p:cNvSpPr>
            <a:spLocks noGrp="1"/>
          </p:cNvSpPr>
          <p:nvPr>
            <p:ph type="pic" sz="quarter" idx="13" hasCustomPrompt="1"/>
          </p:nvPr>
        </p:nvSpPr>
        <p:spPr>
          <a:xfrm>
            <a:off x="827814" y="1542364"/>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1" name="Picture Placeholder 5">
            <a:extLst>
              <a:ext uri="{FF2B5EF4-FFF2-40B4-BE49-F238E27FC236}">
                <a16:creationId xmlns:a16="http://schemas.microsoft.com/office/drawing/2014/main" xmlns="" id="{BCA07CE4-1133-409E-9BE2-B34A6C8AA65E}"/>
              </a:ext>
            </a:extLst>
          </p:cNvPr>
          <p:cNvSpPr>
            <a:spLocks noGrp="1"/>
          </p:cNvSpPr>
          <p:nvPr>
            <p:ph type="pic" sz="quarter" idx="16" hasCustomPrompt="1"/>
          </p:nvPr>
        </p:nvSpPr>
        <p:spPr>
          <a:xfrm>
            <a:off x="827814" y="3695700"/>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3" name="Content Placeholder 4">
            <a:extLst>
              <a:ext uri="{FF2B5EF4-FFF2-40B4-BE49-F238E27FC236}">
                <a16:creationId xmlns:a16="http://schemas.microsoft.com/office/drawing/2014/main" xmlns="" id="{B0E029C5-9A06-4D64-BDAE-08ADE28F3741}"/>
              </a:ext>
            </a:extLst>
          </p:cNvPr>
          <p:cNvSpPr>
            <a:spLocks noGrp="1"/>
          </p:cNvSpPr>
          <p:nvPr>
            <p:ph idx="17" hasCustomPrompt="1"/>
          </p:nvPr>
        </p:nvSpPr>
        <p:spPr>
          <a:xfrm>
            <a:off x="2667000" y="13997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14" name="Content Placeholder 4">
            <a:extLst>
              <a:ext uri="{FF2B5EF4-FFF2-40B4-BE49-F238E27FC236}">
                <a16:creationId xmlns:a16="http://schemas.microsoft.com/office/drawing/2014/main" xmlns="" id="{96BB4673-7B3E-48E0-8134-BB50A429A5E6}"/>
              </a:ext>
            </a:extLst>
          </p:cNvPr>
          <p:cNvSpPr>
            <a:spLocks noGrp="1"/>
          </p:cNvSpPr>
          <p:nvPr>
            <p:ph idx="18" hasCustomPrompt="1"/>
          </p:nvPr>
        </p:nvSpPr>
        <p:spPr>
          <a:xfrm>
            <a:off x="2666999" y="35333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2" name="Content Placeholder 14" descr="3D man with megaphone">
            <a:extLst>
              <a:ext uri="{FF2B5EF4-FFF2-40B4-BE49-F238E27FC236}">
                <a16:creationId xmlns:a16="http://schemas.microsoft.com/office/drawing/2014/main" xmlns="" id="{2813C0D8-C055-49B0-B13A-AFAEEF2E259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190163" y="4114800"/>
            <a:ext cx="2334837" cy="2334837"/>
          </a:xfrm>
          <a:prstGeom prst="rect">
            <a:avLst/>
          </a:prstGeom>
        </p:spPr>
      </p:pic>
      <p:pic>
        <p:nvPicPr>
          <p:cNvPr id="18" name="Picture 17" title="WorkforceGPS logo">
            <a:extLst>
              <a:ext uri="{FF2B5EF4-FFF2-40B4-BE49-F238E27FC236}">
                <a16:creationId xmlns:a16="http://schemas.microsoft.com/office/drawing/2014/main" xmlns="" id="{4BE8EEE0-06C2-4334-AB26-E96CAD8DC3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22" name="TextBox 21">
            <a:extLst>
              <a:ext uri="{FF2B5EF4-FFF2-40B4-BE49-F238E27FC236}">
                <a16:creationId xmlns:a16="http://schemas.microsoft.com/office/drawing/2014/main" xmlns="" id="{1746517A-CA20-4D8B-8438-DAD190D12AE6}"/>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23" name="Picture 2">
            <a:extLst>
              <a:ext uri="{FF2B5EF4-FFF2-40B4-BE49-F238E27FC236}">
                <a16:creationId xmlns:a16="http://schemas.microsoft.com/office/drawing/2014/main" xmlns="" id="{1C1E55A3-B141-4089-94DD-9C0C5B9FCAF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xmlns="" id="{1B25313C-C22F-4199-AC87-B11488AFDA66}"/>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10943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Speakers</a:t>
            </a:r>
          </a:p>
        </p:txBody>
      </p:sp>
      <p:sp>
        <p:nvSpPr>
          <p:cNvPr id="16" name="Picture Placeholder 5">
            <a:extLst>
              <a:ext uri="{FF2B5EF4-FFF2-40B4-BE49-F238E27FC236}">
                <a16:creationId xmlns:a16="http://schemas.microsoft.com/office/drawing/2014/main" xmlns="" id="{FCD03C07-1E5D-4D02-9B90-1E34994520AB}"/>
              </a:ext>
            </a:extLst>
          </p:cNvPr>
          <p:cNvSpPr>
            <a:spLocks noGrp="1"/>
          </p:cNvSpPr>
          <p:nvPr>
            <p:ph type="pic" sz="quarter" idx="13" hasCustomPrompt="1"/>
          </p:nvPr>
        </p:nvSpPr>
        <p:spPr>
          <a:xfrm>
            <a:off x="827814" y="1346480"/>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1" name="Picture Placeholder 5">
            <a:extLst>
              <a:ext uri="{FF2B5EF4-FFF2-40B4-BE49-F238E27FC236}">
                <a16:creationId xmlns:a16="http://schemas.microsoft.com/office/drawing/2014/main" xmlns="" id="{BCA07CE4-1133-409E-9BE2-B34A6C8AA65E}"/>
              </a:ext>
            </a:extLst>
          </p:cNvPr>
          <p:cNvSpPr>
            <a:spLocks noGrp="1"/>
          </p:cNvSpPr>
          <p:nvPr>
            <p:ph type="pic" sz="quarter" idx="16" hasCustomPrompt="1"/>
          </p:nvPr>
        </p:nvSpPr>
        <p:spPr>
          <a:xfrm>
            <a:off x="827814" y="2971794"/>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3" name="Picture Placeholder 5">
            <a:extLst>
              <a:ext uri="{FF2B5EF4-FFF2-40B4-BE49-F238E27FC236}">
                <a16:creationId xmlns:a16="http://schemas.microsoft.com/office/drawing/2014/main" xmlns="" id="{E56B2ECE-4037-4314-974B-A7940A677F97}"/>
              </a:ext>
            </a:extLst>
          </p:cNvPr>
          <p:cNvSpPr>
            <a:spLocks noGrp="1"/>
          </p:cNvSpPr>
          <p:nvPr>
            <p:ph type="pic" sz="quarter" idx="18" hasCustomPrompt="1"/>
          </p:nvPr>
        </p:nvSpPr>
        <p:spPr>
          <a:xfrm>
            <a:off x="836345" y="4571994"/>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9" name="Content Placeholder 4">
            <a:extLst>
              <a:ext uri="{FF2B5EF4-FFF2-40B4-BE49-F238E27FC236}">
                <a16:creationId xmlns:a16="http://schemas.microsoft.com/office/drawing/2014/main" xmlns="" id="{5513E3CC-C031-4356-990C-491733DE53CD}"/>
              </a:ext>
            </a:extLst>
          </p:cNvPr>
          <p:cNvSpPr>
            <a:spLocks noGrp="1"/>
          </p:cNvSpPr>
          <p:nvPr>
            <p:ph idx="19" hasCustomPrompt="1"/>
          </p:nvPr>
        </p:nvSpPr>
        <p:spPr>
          <a:xfrm>
            <a:off x="2550685" y="1219200"/>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20" name="Content Placeholder 4">
            <a:extLst>
              <a:ext uri="{FF2B5EF4-FFF2-40B4-BE49-F238E27FC236}">
                <a16:creationId xmlns:a16="http://schemas.microsoft.com/office/drawing/2014/main" xmlns="" id="{EF8D70A4-8F62-441A-8717-1B2590391059}"/>
              </a:ext>
            </a:extLst>
          </p:cNvPr>
          <p:cNvSpPr>
            <a:spLocks noGrp="1"/>
          </p:cNvSpPr>
          <p:nvPr>
            <p:ph idx="20" hasCustomPrompt="1"/>
          </p:nvPr>
        </p:nvSpPr>
        <p:spPr>
          <a:xfrm>
            <a:off x="2550684" y="2888355"/>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21" name="Content Placeholder 4">
            <a:extLst>
              <a:ext uri="{FF2B5EF4-FFF2-40B4-BE49-F238E27FC236}">
                <a16:creationId xmlns:a16="http://schemas.microsoft.com/office/drawing/2014/main" xmlns="" id="{63CB117A-26E0-41CD-A484-42ECA807D9B0}"/>
              </a:ext>
            </a:extLst>
          </p:cNvPr>
          <p:cNvSpPr>
            <a:spLocks noGrp="1"/>
          </p:cNvSpPr>
          <p:nvPr>
            <p:ph idx="21" hasCustomPrompt="1"/>
          </p:nvPr>
        </p:nvSpPr>
        <p:spPr>
          <a:xfrm>
            <a:off x="2550683" y="4492177"/>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8" name="Picture 17" title="WorkforceGPS logo">
            <a:extLst>
              <a:ext uri="{FF2B5EF4-FFF2-40B4-BE49-F238E27FC236}">
                <a16:creationId xmlns:a16="http://schemas.microsoft.com/office/drawing/2014/main" xmlns="" id="{49FFF5A5-173B-45DB-BCEF-6F27613483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25" name="TextBox 24">
            <a:extLst>
              <a:ext uri="{FF2B5EF4-FFF2-40B4-BE49-F238E27FC236}">
                <a16:creationId xmlns:a16="http://schemas.microsoft.com/office/drawing/2014/main" xmlns="" id="{FCD78AEC-A3B6-4B1C-AD26-4293E517B154}"/>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26" name="Picture 2">
            <a:extLst>
              <a:ext uri="{FF2B5EF4-FFF2-40B4-BE49-F238E27FC236}">
                <a16:creationId xmlns:a16="http://schemas.microsoft.com/office/drawing/2014/main" xmlns="" id="{3F1F8525-513A-4618-9C89-7BC6F85A4A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xmlns="" id="{40514993-98F9-4756-AD72-18AABD727201}"/>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78640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xmlns="" id="{F445EBD6-6859-4956-B399-2480ACFAA1C3}"/>
              </a:ext>
            </a:extLst>
          </p:cNvPr>
          <p:cNvSpPr/>
          <p:nvPr userDrawn="1"/>
        </p:nvSpPr>
        <p:spPr>
          <a:xfrm>
            <a:off x="1295400" y="1406605"/>
            <a:ext cx="6553200" cy="3276600"/>
          </a:xfrm>
          <a:prstGeom prst="wedgeRectCallout">
            <a:avLst>
              <a:gd name="adj1" fmla="val 242"/>
              <a:gd name="adj2" fmla="val 81234"/>
            </a:avLst>
          </a:prstGeom>
          <a:solidFill>
            <a:schemeClr val="bg1">
              <a:lumMod val="95000"/>
            </a:schemeClr>
          </a:solidFill>
          <a:ln>
            <a:solidFill>
              <a:srgbClr val="004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4481"/>
              </a:solidFill>
              <a:latin typeface="Franklin Gothic Medium" panose="020B0603020102020204"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32122-0C72-43A2-878A-3AF5FA33873C}" type="slidenum">
              <a:rPr lang="en-US" smtClean="0"/>
              <a:t>‹#›</a:t>
            </a:fld>
            <a:endParaRPr lang="en-US" dirty="0"/>
          </a:p>
        </p:txBody>
      </p:sp>
      <p:sp>
        <p:nvSpPr>
          <p:cNvPr id="9" name="Subtitle 2">
            <a:extLst>
              <a:ext uri="{FF2B5EF4-FFF2-40B4-BE49-F238E27FC236}">
                <a16:creationId xmlns:a16="http://schemas.microsoft.com/office/drawing/2014/main" xmlns="" id="{BC70B4C2-3FA6-40EF-AFEE-7A8FEBD5A1DC}"/>
              </a:ext>
            </a:extLst>
          </p:cNvPr>
          <p:cNvSpPr>
            <a:spLocks noGrp="1"/>
          </p:cNvSpPr>
          <p:nvPr>
            <p:ph type="subTitle" idx="1" hasCustomPrompt="1"/>
          </p:nvPr>
        </p:nvSpPr>
        <p:spPr>
          <a:xfrm>
            <a:off x="1447800" y="1406605"/>
            <a:ext cx="6324600" cy="3187700"/>
          </a:xfrm>
        </p:spPr>
        <p:txBody>
          <a:bodyPr>
            <a:noAutofit/>
          </a:bodyPr>
          <a:lstStyle>
            <a:lvl1pPr marL="0" indent="0" algn="ctr">
              <a:buNone/>
              <a:tabLst>
                <a:tab pos="5892800" algn="r"/>
              </a:tabLst>
              <a:defRPr sz="2400" i="1">
                <a:solidFill>
                  <a:srgbClr val="00448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“Quote text”</a:t>
            </a:r>
          </a:p>
          <a:p>
            <a:endParaRPr lang="en-US" dirty="0"/>
          </a:p>
          <a:p>
            <a:endParaRPr lang="en-US" dirty="0"/>
          </a:p>
          <a:p>
            <a:endParaRPr lang="en-US" dirty="0"/>
          </a:p>
          <a:p>
            <a:endParaRPr lang="en-US" dirty="0"/>
          </a:p>
          <a:p>
            <a:endParaRPr lang="en-US" dirty="0"/>
          </a:p>
          <a:p>
            <a:r>
              <a:rPr lang="en-US" dirty="0"/>
              <a:t>	~ Attribution</a:t>
            </a:r>
          </a:p>
        </p:txBody>
      </p:sp>
      <p:sp>
        <p:nvSpPr>
          <p:cNvPr id="8" name="Rectangle 7">
            <a:extLst>
              <a:ext uri="{FF2B5EF4-FFF2-40B4-BE49-F238E27FC236}">
                <a16:creationId xmlns:a16="http://schemas.microsoft.com/office/drawing/2014/main" xmlns="" id="{2C156D05-0D42-4363-95D3-8131B7B301C5}"/>
              </a:ext>
            </a:extLst>
          </p:cNvPr>
          <p:cNvSpPr/>
          <p:nvPr userDrawn="1"/>
        </p:nvSpPr>
        <p:spPr>
          <a:xfrm>
            <a:off x="0" y="0"/>
            <a:ext cx="9144000" cy="6858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4D0EC2E8-A4D3-4B3E-B6AA-4EDAE7ADCA20}"/>
              </a:ext>
            </a:extLst>
          </p:cNvPr>
          <p:cNvSpPr/>
          <p:nvPr userDrawn="1"/>
        </p:nvSpPr>
        <p:spPr>
          <a:xfrm>
            <a:off x="0" y="6096000"/>
            <a:ext cx="9144000" cy="762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3D man with microphone">
            <a:extLst>
              <a:ext uri="{FF2B5EF4-FFF2-40B4-BE49-F238E27FC236}">
                <a16:creationId xmlns:a16="http://schemas.microsoft.com/office/drawing/2014/main" xmlns="" id="{6A1E8FCB-030B-464E-89CA-B4FC69FD0DC0}"/>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44500" y="3429000"/>
            <a:ext cx="2578100" cy="2578100"/>
          </a:xfrm>
          <a:prstGeom prst="rect">
            <a:avLst/>
          </a:prstGeom>
        </p:spPr>
      </p:pic>
    </p:spTree>
    <p:extLst>
      <p:ext uri="{BB962C8B-B14F-4D97-AF65-F5344CB8AC3E}">
        <p14:creationId xmlns:p14="http://schemas.microsoft.com/office/powerpoint/2010/main" val="28346234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Questions &amp; Answers</a:t>
            </a:r>
          </a:p>
        </p:txBody>
      </p:sp>
      <p:pic>
        <p:nvPicPr>
          <p:cNvPr id="5" name="Picture 4" descr="3D man with letters Q&amp;A">
            <a:extLst>
              <a:ext uri="{FF2B5EF4-FFF2-40B4-BE49-F238E27FC236}">
                <a16:creationId xmlns:a16="http://schemas.microsoft.com/office/drawing/2014/main" xmlns="" id="{F5BD0DC3-FC53-4A0E-98F1-C11C2E77D9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1828800"/>
            <a:ext cx="3581400" cy="3581400"/>
          </a:xfrm>
          <a:prstGeom prst="rect">
            <a:avLst/>
          </a:prstGeom>
        </p:spPr>
      </p:pic>
      <p:sp>
        <p:nvSpPr>
          <p:cNvPr id="16" name="TextBox 15">
            <a:extLst>
              <a:ext uri="{FF2B5EF4-FFF2-40B4-BE49-F238E27FC236}">
                <a16:creationId xmlns:a16="http://schemas.microsoft.com/office/drawing/2014/main" xmlns="" id="{16AF60BA-6C1F-4F0A-9701-38AB3D481C6E}"/>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sp>
        <p:nvSpPr>
          <p:cNvPr id="18" name="TextBox 17">
            <a:extLst>
              <a:ext uri="{FF2B5EF4-FFF2-40B4-BE49-F238E27FC236}">
                <a16:creationId xmlns:a16="http://schemas.microsoft.com/office/drawing/2014/main" xmlns="" id="{A2C2E70E-2683-4B47-A24E-31D69608AA9B}"/>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pic>
        <p:nvPicPr>
          <p:cNvPr id="10" name="Picture 9"/>
          <p:cNvPicPr>
            <a:picLocks noChangeAspect="1"/>
          </p:cNvPicPr>
          <p:nvPr userDrawn="1"/>
        </p:nvPicPr>
        <p:blipFill>
          <a:blip r:embed="rId3"/>
          <a:stretch>
            <a:fillRect/>
          </a:stretch>
        </p:blipFill>
        <p:spPr>
          <a:xfrm>
            <a:off x="6990645" y="6296306"/>
            <a:ext cx="1752600" cy="259868"/>
          </a:xfrm>
          <a:prstGeom prst="rect">
            <a:avLst/>
          </a:prstGeom>
        </p:spPr>
      </p:pic>
    </p:spTree>
    <p:extLst>
      <p:ext uri="{BB962C8B-B14F-4D97-AF65-F5344CB8AC3E}">
        <p14:creationId xmlns:p14="http://schemas.microsoft.com/office/powerpoint/2010/main" val="89359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xmlns="" id="{BE5B8908-2D63-4BDD-8273-214DE016716A}"/>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0" name="Picture 2">
            <a:extLst>
              <a:ext uri="{FF2B5EF4-FFF2-40B4-BE49-F238E27FC236}">
                <a16:creationId xmlns:a16="http://schemas.microsoft.com/office/drawing/2014/main" xmlns="" id="{D4B45F2C-7822-45D7-994E-78D68A6368F9}"/>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xmlns="" id="{67C7819C-023A-4AC6-B384-1CE532FF8316}"/>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51371168"/>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9" r:id="rId3"/>
    <p:sldLayoutId id="2147483690" r:id="rId4"/>
    <p:sldLayoutId id="2147483674" r:id="rId5"/>
    <p:sldLayoutId id="2147483687" r:id="rId6"/>
    <p:sldLayoutId id="2147483688" r:id="rId7"/>
    <p:sldLayoutId id="2147483691" r:id="rId8"/>
    <p:sldLayoutId id="2147483686" r:id="rId9"/>
    <p:sldLayoutId id="2147483692" r:id="rId10"/>
    <p:sldLayoutId id="2147483685" r:id="rId11"/>
    <p:sldLayoutId id="2147483676" r:id="rId12"/>
    <p:sldLayoutId id="2147483677" r:id="rId13"/>
    <p:sldLayoutId id="2147483693" r:id="rId14"/>
    <p:sldLayoutId id="2147483678" r:id="rId15"/>
    <p:sldLayoutId id="2147483679" r:id="rId16"/>
    <p:sldLayoutId id="2147483680" r:id="rId17"/>
    <p:sldLayoutId id="2147483681" r:id="rId18"/>
  </p:sldLayoutIdLst>
  <p:hf hdr="0" ftr="0" dt="0"/>
  <p:txStyles>
    <p:titleStyle>
      <a:lvl1pPr algn="ctr" defTabSz="914400" rtl="0" eaLnBrk="1" latinLnBrk="0" hangingPunct="1">
        <a:spcBef>
          <a:spcPct val="0"/>
        </a:spcBef>
        <a:buNone/>
        <a:defRPr sz="4400" kern="1200">
          <a:solidFill>
            <a:schemeClr val="tx1"/>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xmlns="" id="{BE5B8908-2D63-4BDD-8273-214DE016716A}"/>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8" name="Picture 7" title="WorkforceGPS logo">
            <a:extLst>
              <a:ext uri="{FF2B5EF4-FFF2-40B4-BE49-F238E27FC236}">
                <a16:creationId xmlns:a16="http://schemas.microsoft.com/office/drawing/2014/main" xmlns="" id="{3DE7043C-945C-417C-B973-E381022428F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pic>
        <p:nvPicPr>
          <p:cNvPr id="10" name="Picture 2">
            <a:extLst>
              <a:ext uri="{FF2B5EF4-FFF2-40B4-BE49-F238E27FC236}">
                <a16:creationId xmlns:a16="http://schemas.microsoft.com/office/drawing/2014/main" xmlns="" id="{D4B45F2C-7822-45D7-994E-78D68A6368F9}"/>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xmlns="" id="{67C7819C-023A-4AC6-B384-1CE532FF8316}"/>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2953188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hf hdr="0" ftr="0" dt="0"/>
  <p:txStyles>
    <p:titleStyle>
      <a:lvl1pPr algn="ctr" defTabSz="914400" rtl="0" eaLnBrk="1" latinLnBrk="0" hangingPunct="1">
        <a:spcBef>
          <a:spcPct val="0"/>
        </a:spcBef>
        <a:buNone/>
        <a:defRPr sz="4400" kern="1200">
          <a:solidFill>
            <a:schemeClr val="tx1"/>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8.jp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esentation Title: A Competency Model Approach"/>
          <p:cNvSpPr>
            <a:spLocks noGrp="1"/>
          </p:cNvSpPr>
          <p:nvPr>
            <p:ph type="ctrTitle"/>
          </p:nvPr>
        </p:nvSpPr>
        <p:spPr>
          <a:xfrm>
            <a:off x="342900" y="1981200"/>
            <a:ext cx="8343900" cy="1470025"/>
          </a:xfrm>
        </p:spPr>
        <p:txBody>
          <a:bodyPr>
            <a:normAutofit/>
          </a:bodyPr>
          <a:lstStyle/>
          <a:p>
            <a:r>
              <a:rPr lang="en-US" sz="4000" b="1" dirty="0"/>
              <a:t/>
            </a:r>
            <a:br>
              <a:rPr lang="en-US" sz="4000" b="1" dirty="0"/>
            </a:br>
            <a:r>
              <a:rPr lang="en-US" sz="4000" b="1" i="1" dirty="0">
                <a:solidFill>
                  <a:srgbClr val="009900"/>
                </a:solidFill>
              </a:rPr>
              <a:t>A Competency Model Approach </a:t>
            </a:r>
            <a:endParaRPr lang="en-US" sz="4000" i="1" dirty="0">
              <a:solidFill>
                <a:srgbClr val="009900"/>
              </a:solidFill>
            </a:endParaRPr>
          </a:p>
        </p:txBody>
      </p:sp>
      <p:sp>
        <p:nvSpPr>
          <p:cNvPr id="4" name="Rectangle 3">
            <a:extLst>
              <a:ext uri="{C183D7F6-B498-43B3-948B-1728B52AA6E4}">
                <adec:decorative xmlns:adec="http://schemas.microsoft.com/office/drawing/2017/decorative" xmlns="" val="1"/>
              </a:ext>
            </a:extLst>
          </p:cNvPr>
          <p:cNvSpPr/>
          <p:nvPr/>
        </p:nvSpPr>
        <p:spPr>
          <a:xfrm>
            <a:off x="342900" y="1447800"/>
            <a:ext cx="8458200" cy="3962400"/>
          </a:xfrm>
          <a:prstGeom prst="rect">
            <a:avLst/>
          </a:prstGeom>
          <a:noFill/>
          <a:ln>
            <a:solidFill>
              <a:srgbClr val="004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descr="This is the logo for the Employment and Training Administration for the United States Department of Labor. ">
            <a:extLst>
              <a:ext uri="{FF2B5EF4-FFF2-40B4-BE49-F238E27FC236}">
                <a16:creationId xmlns:a16="http://schemas.microsoft.com/office/drawing/2014/main" xmlns="" id="{B23AA352-B44F-4A2F-9B0C-A0772F8981E3}"/>
              </a:ext>
            </a:extLst>
          </p:cNvPr>
          <p:cNvGrpSpPr/>
          <p:nvPr/>
        </p:nvGrpSpPr>
        <p:grpSpPr>
          <a:xfrm>
            <a:off x="5273139" y="4804337"/>
            <a:ext cx="3527961" cy="590826"/>
            <a:chOff x="663039" y="4596217"/>
            <a:chExt cx="3527961" cy="590826"/>
          </a:xfrm>
        </p:grpSpPr>
        <p:pic>
          <p:nvPicPr>
            <p:cNvPr id="9" name="Picture 8" title="Department of Labor logo">
              <a:extLst>
                <a:ext uri="{FF2B5EF4-FFF2-40B4-BE49-F238E27FC236}">
                  <a16:creationId xmlns:a16="http://schemas.microsoft.com/office/drawing/2014/main" xmlns="" id="{8BB596D1-0B3A-4A06-9D43-B00F776BA702}"/>
                </a:ext>
              </a:extLst>
            </p:cNvPr>
            <p:cNvPicPr>
              <a:picLocks noChangeAspect="1"/>
            </p:cNvPicPr>
            <p:nvPr/>
          </p:nvPicPr>
          <p:blipFill>
            <a:blip r:embed="rId3"/>
            <a:stretch>
              <a:fillRect/>
            </a:stretch>
          </p:blipFill>
          <p:spPr>
            <a:xfrm>
              <a:off x="663039" y="4596217"/>
              <a:ext cx="590826" cy="590826"/>
            </a:xfrm>
            <a:prstGeom prst="rect">
              <a:avLst/>
            </a:prstGeom>
          </p:spPr>
        </p:pic>
        <p:sp>
          <p:nvSpPr>
            <p:cNvPr id="10" name="TextBox 9" descr="This slide includes the logo for the Employment and Training Administration, United States Department of Labor. ">
              <a:extLst>
                <a:ext uri="{FF2B5EF4-FFF2-40B4-BE49-F238E27FC236}">
                  <a16:creationId xmlns:a16="http://schemas.microsoft.com/office/drawing/2014/main" xmlns="" id="{AB0790B9-2289-4C66-9BB6-94B04C4059AA}"/>
                </a:ext>
              </a:extLst>
            </p:cNvPr>
            <p:cNvSpPr txBox="1"/>
            <p:nvPr/>
          </p:nvSpPr>
          <p:spPr>
            <a:xfrm>
              <a:off x="1283804" y="472419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latin typeface="Arial" pitchFamily="34" charset="0"/>
                  <a:cs typeface="Arial" pitchFamily="34" charset="0"/>
                </a:rPr>
                <a:t>Employment and Training</a:t>
              </a:r>
              <a:r>
                <a:rPr lang="en-US" sz="900" b="1" i="0" kern="800" cap="all" spc="0" baseline="0" dirty="0">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latin typeface="Arial" pitchFamily="34" charset="0"/>
                  <a:cs typeface="Arial" pitchFamily="34" charset="0"/>
                </a:rPr>
                <a:t>United States Department of Labor</a:t>
              </a:r>
            </a:p>
          </p:txBody>
        </p:sp>
      </p:grpSp>
    </p:spTree>
    <p:extLst>
      <p:ext uri="{BB962C8B-B14F-4D97-AF65-F5344CB8AC3E}">
        <p14:creationId xmlns:p14="http://schemas.microsoft.com/office/powerpoint/2010/main" val="434618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86567"/>
          </a:xfrm>
        </p:spPr>
        <p:txBody>
          <a:bodyPr>
            <a:normAutofit/>
          </a:bodyPr>
          <a:lstStyle/>
          <a:p>
            <a:r>
              <a:rPr lang="en-US" sz="4000" dirty="0"/>
              <a:t>Model Industry Champions</a:t>
            </a:r>
          </a:p>
        </p:txBody>
      </p:sp>
      <p:pic>
        <p:nvPicPr>
          <p:cNvPr id="4" name="Content Placeholder 3" descr="This image is the log for the American Water Works Association."/>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5970" y="2052604"/>
            <a:ext cx="2217677" cy="1303744"/>
          </a:xfrm>
        </p:spPr>
      </p:pic>
      <p:pic>
        <p:nvPicPr>
          <p:cNvPr id="5" name="Picture 4" descr="This image is the National Rural Water Associ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5375" y="2193860"/>
            <a:ext cx="2180409" cy="979027"/>
          </a:xfrm>
          <a:prstGeom prst="rect">
            <a:avLst/>
          </a:prstGeom>
        </p:spPr>
      </p:pic>
      <p:pic>
        <p:nvPicPr>
          <p:cNvPr id="6" name="Picture 5" descr="This image is the logo for RCAP. It includes the website www.rcap.org.  RCAP stands for &quot;Rural Community Assistance Program&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822" y="4194143"/>
            <a:ext cx="1802344" cy="959913"/>
          </a:xfrm>
          <a:prstGeom prst="rect">
            <a:avLst/>
          </a:prstGeom>
        </p:spPr>
      </p:pic>
      <p:pic>
        <p:nvPicPr>
          <p:cNvPr id="7" name="Picture 6" descr="This image is the logo for the &quot;San Francisco Water Power Sewer&quot;. Including the sentence &quot;Services of the San Francisco Public Utilities Commission&quot;.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4455" y="4111930"/>
            <a:ext cx="1895943" cy="1263962"/>
          </a:xfrm>
          <a:prstGeom prst="rect">
            <a:avLst/>
          </a:prstGeom>
        </p:spPr>
      </p:pic>
      <p:pic>
        <p:nvPicPr>
          <p:cNvPr id="8" name="Picture 7" descr="This image is the logo for the SouthWest Water Company.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379" y="4339610"/>
            <a:ext cx="2323008" cy="683238"/>
          </a:xfrm>
          <a:prstGeom prst="rect">
            <a:avLst/>
          </a:prstGeom>
        </p:spPr>
      </p:pic>
      <p:pic>
        <p:nvPicPr>
          <p:cNvPr id="9" name="Picture 8" descr="This image is the logo for the Wyoming Rural Wate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4544" y="4241075"/>
            <a:ext cx="2376912" cy="1036283"/>
          </a:xfrm>
          <a:prstGeom prst="rect">
            <a:avLst/>
          </a:prstGeom>
        </p:spPr>
      </p:pic>
      <p:pic>
        <p:nvPicPr>
          <p:cNvPr id="2056" name="Picture 8" descr="This image is the logo for the Water Environment Federation, including their motto &quot;the water quality people&quot;.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989" y="2439504"/>
            <a:ext cx="2780279" cy="556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is image is for the United States Environmental Protection Agency. "/>
          <p:cNvPicPr>
            <a:picLocks noChangeAspect="1"/>
          </p:cNvPicPr>
          <p:nvPr/>
        </p:nvPicPr>
        <p:blipFill>
          <a:blip r:embed="rId10"/>
          <a:stretch>
            <a:fillRect/>
          </a:stretch>
        </p:blipFill>
        <p:spPr>
          <a:xfrm>
            <a:off x="2966743" y="1416322"/>
            <a:ext cx="2969009" cy="420660"/>
          </a:xfrm>
          <a:prstGeom prst="rect">
            <a:avLst/>
          </a:prstGeom>
        </p:spPr>
      </p:pic>
    </p:spTree>
    <p:extLst>
      <p:ext uri="{BB962C8B-B14F-4D97-AF65-F5344CB8AC3E}">
        <p14:creationId xmlns:p14="http://schemas.microsoft.com/office/powerpoint/2010/main" val="117917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Water and Wastewater Competency Model</a:t>
            </a:r>
          </a:p>
        </p:txBody>
      </p:sp>
      <p:pic>
        <p:nvPicPr>
          <p:cNvPr id="12" name="Picture 2" descr="This image is of the water wastewater competency model. The bottom level is the personal effectiveness competencies, including: interpersonal skills, integrity, professionalism, initiative, adaptability &amp; flexibility, dependability &amp; reliability, and lifelong learning. &#10;&#10;The second from the bottom level is academic competencies. The competencies include: reading, writing, mathematics, science &amp; technology, communication, critical &amp; analytical thinking, and computer skills. &#10;&#10;The third from the bottom tier is the workplace competencies, including: teamwork, customer focus, planning &amp; organizing, creative thinking, problem solving &amp; decision making, working with tools &amp; technology, scheduling &amp; coordinating, checking, examining &amp; recording, and business fundamentals. &#10;&#10;The fourth tier is the industry-sector technical competencies, including: industry principles &amp; concepts, quality control &amp; continuous improvement, troubleshooting, environmental laws &amp; regulations, and safety and awareness. &#10;&#10;The fifth tier is the industry-sector technical competencies, including: facilitates operation &amp; maintenance, field operations, public health &amp; environmental protections, and safety &amp; security. &#10;&#10;The top tier consistent of management competencies and occupation-specific requirements. ">
            <a:extLst>
              <a:ext uri="{FF2B5EF4-FFF2-40B4-BE49-F238E27FC236}">
                <a16:creationId xmlns:a16="http://schemas.microsoft.com/office/drawing/2014/main" xmlns="" id="{9992788D-BA4B-4C3A-AF62-EE68296377D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295400"/>
            <a:ext cx="5486400" cy="472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2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3000"/>
          </a:xfrm>
        </p:spPr>
        <p:txBody>
          <a:bodyPr>
            <a:noAutofit/>
          </a:bodyPr>
          <a:lstStyle/>
          <a:p>
            <a:r>
              <a:rPr lang="en-US" sz="4000" dirty="0"/>
              <a:t>Workforce Content Addressed in Model Update</a:t>
            </a:r>
          </a:p>
        </p:txBody>
      </p:sp>
      <p:sp>
        <p:nvSpPr>
          <p:cNvPr id="3" name="Content Placeholder 2"/>
          <p:cNvSpPr>
            <a:spLocks noGrp="1"/>
          </p:cNvSpPr>
          <p:nvPr>
            <p:ph idx="1"/>
          </p:nvPr>
        </p:nvSpPr>
        <p:spPr>
          <a:xfrm>
            <a:off x="76200" y="1447800"/>
            <a:ext cx="3581400" cy="4343400"/>
          </a:xfrm>
        </p:spPr>
        <p:txBody>
          <a:bodyPr>
            <a:normAutofit lnSpcReduction="10000"/>
          </a:bodyPr>
          <a:lstStyle/>
          <a:p>
            <a:r>
              <a:rPr lang="en-US" sz="2000" dirty="0"/>
              <a:t>Automation/Supervisory Control and Data Acquisition (SCADA) Systems </a:t>
            </a:r>
          </a:p>
          <a:p>
            <a:r>
              <a:rPr lang="en-US" sz="2000" dirty="0"/>
              <a:t>Integrated Water Resources Management</a:t>
            </a:r>
          </a:p>
          <a:p>
            <a:r>
              <a:rPr lang="en-US" sz="2000" dirty="0"/>
              <a:t>Cybersecurity and Information Security</a:t>
            </a:r>
          </a:p>
          <a:p>
            <a:r>
              <a:rPr lang="en-US" sz="2000" dirty="0"/>
              <a:t>Decentralized Wastewater Treatment Systems</a:t>
            </a:r>
          </a:p>
          <a:p>
            <a:r>
              <a:rPr lang="en-US" sz="2000" dirty="0"/>
              <a:t>Environmental Regulations and Laws</a:t>
            </a:r>
          </a:p>
          <a:p>
            <a:r>
              <a:rPr lang="en-US" sz="2000" dirty="0"/>
              <a:t>Water Resilience</a:t>
            </a:r>
            <a:endParaRPr lang="en-US" sz="2800" dirty="0"/>
          </a:p>
          <a:p>
            <a:endParaRPr lang="en-US" sz="2800" dirty="0"/>
          </a:p>
        </p:txBody>
      </p:sp>
      <p:pic>
        <p:nvPicPr>
          <p:cNvPr id="1026" name="Picture 2" descr="The image shows tiers 3, 4, and 5. &#10;&#10;Tier 3 highlights the workplace competencies including; teamwork, customer focus, planning &amp; organizing, creative thinking, problem solving &amp; decision making, working with tools &amp; technology, scheduling &amp; coordinating, checking, examining &amp; recording, and business fundamentals. &#10;&#10;The fourth tier is the industry-sector competencies, including: industry principles &amp; concepts, quality control &amp; continuous improvement, troubleshooting, environmental laws &amp; regulations, and safety and awareness. &#10;&#10;The fifth tier is the industry-sector technical competencies, including: facilitates operation &amp; maintenance, field operations, public health &amp; environmental protections, and safety &amp; security. &#1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906" y="2349499"/>
            <a:ext cx="5591959" cy="229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01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4068"/>
            <a:ext cx="9144000" cy="1143000"/>
          </a:xfrm>
        </p:spPr>
        <p:txBody>
          <a:bodyPr>
            <a:normAutofit fontScale="90000"/>
          </a:bodyPr>
          <a:lstStyle/>
          <a:p>
            <a:r>
              <a:rPr lang="en-US" dirty="0"/>
              <a:t>Competency Model In </a:t>
            </a:r>
            <a:r>
              <a:rPr lang="en-US" dirty="0" smtClean="0"/>
              <a:t>Action- </a:t>
            </a:r>
            <a:r>
              <a:rPr lang="en-US" dirty="0"/>
              <a:t>Colorado</a:t>
            </a:r>
          </a:p>
        </p:txBody>
      </p:sp>
      <p:pic>
        <p:nvPicPr>
          <p:cNvPr id="4" name="Content Placeholder 3" descr="The image is a screen clipping from the &quot;Colorado State Government and Training Collaborate to Improve Drinking Water Training Opportunities. &#10;&#10;You may access the article at the following link: https://www.careeronestop.org/CompetencyModel/ModelsinAction/models-in-action-details.aspx?CiPID=3155&amp;keyword=Colorado&amp;state=0&amp;nValue=0&amp;sortcolumns=NAME&amp;sortdirections=ASC&amp;currentpage=1&amp;pagesize=10"/>
          <p:cNvPicPr>
            <a:picLocks noGrp="1"/>
          </p:cNvPicPr>
          <p:nvPr>
            <p:ph idx="1"/>
          </p:nvPr>
        </p:nvPicPr>
        <p:blipFill rotWithShape="1">
          <a:blip r:embed="rId3"/>
          <a:srcRect l="13846" t="9345" r="12821" b="3134"/>
          <a:stretch/>
        </p:blipFill>
        <p:spPr bwMode="auto">
          <a:xfrm>
            <a:off x="1075773" y="1249363"/>
            <a:ext cx="6992454" cy="4694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060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49362"/>
            <a:ext cx="8534400" cy="4846637"/>
          </a:xfrm>
        </p:spPr>
        <p:txBody>
          <a:bodyPr>
            <a:normAutofit fontScale="85000" lnSpcReduction="20000"/>
          </a:bodyPr>
          <a:lstStyle/>
          <a:p>
            <a:pPr lvl="0">
              <a:spcAft>
                <a:spcPts val="200"/>
              </a:spcAft>
            </a:pPr>
            <a:r>
              <a:rPr lang="en-US" sz="3300" dirty="0" smtClean="0"/>
              <a:t>Conducted a Root Cause Analysis to Identify Where State Systems Struggle</a:t>
            </a:r>
          </a:p>
          <a:p>
            <a:pPr lvl="0">
              <a:spcAft>
                <a:spcPts val="200"/>
              </a:spcAft>
            </a:pPr>
            <a:r>
              <a:rPr lang="en-US" sz="3300" dirty="0" smtClean="0"/>
              <a:t>Held </a:t>
            </a:r>
            <a:r>
              <a:rPr lang="en-US" sz="3300" dirty="0"/>
              <a:t>a series of roundtables</a:t>
            </a:r>
          </a:p>
          <a:p>
            <a:pPr lvl="1">
              <a:spcAft>
                <a:spcPts val="200"/>
              </a:spcAft>
            </a:pPr>
            <a:r>
              <a:rPr lang="en-US" sz="3100" dirty="0"/>
              <a:t>To bring together water industry training partners</a:t>
            </a:r>
          </a:p>
          <a:p>
            <a:pPr lvl="2">
              <a:spcAft>
                <a:spcPts val="200"/>
              </a:spcAft>
            </a:pPr>
            <a:r>
              <a:rPr lang="en-US" sz="2800" dirty="0"/>
              <a:t>Community colleges</a:t>
            </a:r>
          </a:p>
          <a:p>
            <a:pPr lvl="2">
              <a:spcAft>
                <a:spcPts val="200"/>
              </a:spcAft>
            </a:pPr>
            <a:r>
              <a:rPr lang="en-US" sz="2800" dirty="0"/>
              <a:t>Industry organizations, </a:t>
            </a:r>
          </a:p>
          <a:p>
            <a:pPr lvl="2">
              <a:spcAft>
                <a:spcPts val="200"/>
              </a:spcAft>
            </a:pPr>
            <a:r>
              <a:rPr lang="en-US" sz="2800" dirty="0"/>
              <a:t>Non-profits,</a:t>
            </a:r>
          </a:p>
          <a:p>
            <a:pPr lvl="2">
              <a:spcAft>
                <a:spcPts val="200"/>
              </a:spcAft>
            </a:pPr>
            <a:r>
              <a:rPr lang="en-US" sz="2800" dirty="0"/>
              <a:t>For-profit training firms</a:t>
            </a:r>
          </a:p>
          <a:p>
            <a:pPr lvl="2">
              <a:spcAft>
                <a:spcPts val="200"/>
              </a:spcAft>
            </a:pPr>
            <a:r>
              <a:rPr lang="en-US" sz="2800" dirty="0"/>
              <a:t>Government agencies </a:t>
            </a:r>
          </a:p>
          <a:p>
            <a:pPr lvl="2">
              <a:spcAft>
                <a:spcPts val="200"/>
              </a:spcAft>
            </a:pPr>
            <a:r>
              <a:rPr lang="en-US" sz="2800" dirty="0"/>
              <a:t>Industry operators</a:t>
            </a:r>
          </a:p>
          <a:p>
            <a:pPr lvl="0">
              <a:spcAft>
                <a:spcPts val="200"/>
              </a:spcAft>
            </a:pPr>
            <a:r>
              <a:rPr lang="en-US" sz="3300" dirty="0"/>
              <a:t>With a goal to determine how to improve training for water occupations in the state </a:t>
            </a:r>
          </a:p>
          <a:p>
            <a:pPr>
              <a:spcAft>
                <a:spcPts val="200"/>
              </a:spcAft>
            </a:pPr>
            <a:endParaRPr lang="en-US" dirty="0"/>
          </a:p>
        </p:txBody>
      </p:sp>
      <p:sp>
        <p:nvSpPr>
          <p:cNvPr id="3" name="Title 2"/>
          <p:cNvSpPr>
            <a:spLocks noGrp="1"/>
          </p:cNvSpPr>
          <p:nvPr>
            <p:ph type="title"/>
          </p:nvPr>
        </p:nvSpPr>
        <p:spPr>
          <a:xfrm>
            <a:off x="0" y="0"/>
            <a:ext cx="9144000" cy="1143000"/>
          </a:xfrm>
        </p:spPr>
        <p:txBody>
          <a:bodyPr>
            <a:normAutofit fontScale="90000"/>
          </a:bodyPr>
          <a:lstStyle/>
          <a:p>
            <a:r>
              <a:rPr lang="en-US" dirty="0"/>
              <a:t>Competency Model In </a:t>
            </a:r>
            <a:r>
              <a:rPr lang="en-US" dirty="0" smtClean="0"/>
              <a:t>Action- </a:t>
            </a:r>
            <a:r>
              <a:rPr lang="en-US" dirty="0"/>
              <a:t>Colorado </a:t>
            </a:r>
          </a:p>
        </p:txBody>
      </p:sp>
    </p:spTree>
    <p:extLst>
      <p:ext uri="{BB962C8B-B14F-4D97-AF65-F5344CB8AC3E}">
        <p14:creationId xmlns:p14="http://schemas.microsoft.com/office/powerpoint/2010/main" val="330616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rPr lang="en-US" dirty="0"/>
              <a:t>Competency Model In </a:t>
            </a:r>
            <a:r>
              <a:rPr lang="en-US" dirty="0" smtClean="0"/>
              <a:t>Action- Colorado</a:t>
            </a:r>
            <a:endParaRPr lang="en-US" dirty="0"/>
          </a:p>
        </p:txBody>
      </p:sp>
      <p:sp>
        <p:nvSpPr>
          <p:cNvPr id="22" name="Content Placeholder 21"/>
          <p:cNvSpPr>
            <a:spLocks noGrp="1"/>
          </p:cNvSpPr>
          <p:nvPr>
            <p:ph idx="1"/>
          </p:nvPr>
        </p:nvSpPr>
        <p:spPr>
          <a:xfrm>
            <a:off x="457200" y="1447800"/>
            <a:ext cx="8229600" cy="3810001"/>
          </a:xfrm>
        </p:spPr>
        <p:txBody>
          <a:bodyPr/>
          <a:lstStyle/>
          <a:p>
            <a:pPr lvl="0"/>
            <a:r>
              <a:rPr lang="en-US" sz="4400" b="1" dirty="0"/>
              <a:t>Areas of Focus</a:t>
            </a:r>
          </a:p>
          <a:p>
            <a:pPr lvl="1"/>
            <a:r>
              <a:rPr lang="en-US" sz="4400" b="1" dirty="0"/>
              <a:t>Define Core Curriculum</a:t>
            </a:r>
          </a:p>
          <a:p>
            <a:pPr lvl="1"/>
            <a:r>
              <a:rPr lang="en-US" sz="4400" b="1" dirty="0"/>
              <a:t>Identify training gaps</a:t>
            </a:r>
          </a:p>
          <a:p>
            <a:pPr lvl="1"/>
            <a:endParaRPr lang="en-US" sz="4400" dirty="0"/>
          </a:p>
          <a:p>
            <a:pPr marL="0" lvl="0" indent="0">
              <a:buNone/>
            </a:pPr>
            <a:endParaRPr lang="en-US" dirty="0"/>
          </a:p>
        </p:txBody>
      </p:sp>
    </p:spTree>
    <p:extLst>
      <p:ext uri="{BB962C8B-B14F-4D97-AF65-F5344CB8AC3E}">
        <p14:creationId xmlns:p14="http://schemas.microsoft.com/office/powerpoint/2010/main" val="243940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p:spPr>
        <p:txBody>
          <a:bodyPr>
            <a:normAutofit/>
          </a:bodyPr>
          <a:lstStyle/>
          <a:p>
            <a:r>
              <a:rPr lang="en-US" sz="4000" dirty="0"/>
              <a:t>Tools They Used</a:t>
            </a:r>
          </a:p>
        </p:txBody>
      </p:sp>
      <p:pic>
        <p:nvPicPr>
          <p:cNvPr id="4" name="Content Placeholder 3" descr="The image is a screen clipping of the Water and Wastewater Competency Model page from the Competency Model Clearing House available at the following link: https://www.careeronestop.org/CompetencyModel/competency-models/pyramid-download.aspx?industry=water-sector &#10;&#10;This weblink provides several resources you may download pertaining to the Water and Wastewater Competency Model. "/>
          <p:cNvPicPr>
            <a:picLocks noGrp="1" noChangeAspect="1"/>
          </p:cNvPicPr>
          <p:nvPr>
            <p:ph idx="1"/>
          </p:nvPr>
        </p:nvPicPr>
        <p:blipFill>
          <a:blip r:embed="rId3"/>
          <a:stretch>
            <a:fillRect/>
          </a:stretch>
        </p:blipFill>
        <p:spPr>
          <a:xfrm>
            <a:off x="762000" y="1239257"/>
            <a:ext cx="7543800" cy="4747237"/>
          </a:xfrm>
          <a:prstGeom prst="rect">
            <a:avLst/>
          </a:prstGeom>
        </p:spPr>
      </p:pic>
      <p:sp>
        <p:nvSpPr>
          <p:cNvPr id="6" name="Left Arrow 5" descr="Red arrows pointing towards &quot;Identify Credential Competencies Worksheet&quot; and &quot;Employer Analysis Worksheet&quot;"/>
          <p:cNvSpPr/>
          <p:nvPr/>
        </p:nvSpPr>
        <p:spPr>
          <a:xfrm>
            <a:off x="4191000" y="4794740"/>
            <a:ext cx="16002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descr="Red arrows pointing towards &quot;Identify Credential Competencies Worksheet&quot; and &quot;Employer Analysis Worksheet&quot;"/>
          <p:cNvSpPr/>
          <p:nvPr/>
        </p:nvSpPr>
        <p:spPr>
          <a:xfrm>
            <a:off x="3363686" y="5276317"/>
            <a:ext cx="16002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775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shows how Colorado took the Water and Wastewater Competency Model and customized it to meet their needs. &#10;&#10;The background consist of a blue pyramid. There are boxes which show the information within each tier, as follows:&#10;&#10; Tier 1: National Personal Effectiveness&#10;Tier 2: National Academic Competencies&#10;Tier 3: National Workplace Competencies&#10;Tier 4: National Industry (Utility) Wide Technical Competencies&#10;Tier 5: Colorado Occupation-Specific Academic Competencies&#10;Tier 6: Colorado Occupation-Specific Trade Competencies&#10;Tier 7: Colorado Occupation-Specific Technical Knowledge Competencies&#10;Tier 8: Colorado Occupation-&#10;Specific Technical Abilities&#10;Tier 9: Colorado Occupational-Specific Technical Job Tasks (Different for each Cert. Type/Level)&#10;Tier 10: Colorado Supervisory/Management Abilities&#10;&#10;"/>
          <p:cNvPicPr>
            <a:picLocks noChangeAspect="1"/>
          </p:cNvPicPr>
          <p:nvPr/>
        </p:nvPicPr>
        <p:blipFill rotWithShape="1">
          <a:blip r:embed="rId3"/>
          <a:srcRect l="26667" t="23111" r="29048" b="16915"/>
          <a:stretch/>
        </p:blipFill>
        <p:spPr>
          <a:xfrm>
            <a:off x="1258728" y="1230920"/>
            <a:ext cx="6626543" cy="4788880"/>
          </a:xfrm>
          <a:prstGeom prst="rect">
            <a:avLst/>
          </a:prstGeom>
        </p:spPr>
      </p:pic>
      <p:sp>
        <p:nvSpPr>
          <p:cNvPr id="2" name="Title 1">
            <a:extLst>
              <a:ext uri="{FF2B5EF4-FFF2-40B4-BE49-F238E27FC236}">
                <a16:creationId xmlns:a16="http://schemas.microsoft.com/office/drawing/2014/main" xmlns="" id="{5DD53825-1C35-4BD2-A6D0-51AA6701CDDA}"/>
              </a:ext>
            </a:extLst>
          </p:cNvPr>
          <p:cNvSpPr>
            <a:spLocks noGrp="1"/>
          </p:cNvSpPr>
          <p:nvPr>
            <p:ph type="title"/>
          </p:nvPr>
        </p:nvSpPr>
        <p:spPr>
          <a:xfrm>
            <a:off x="0" y="0"/>
            <a:ext cx="9144000" cy="1143000"/>
          </a:xfrm>
        </p:spPr>
        <p:txBody>
          <a:bodyPr>
            <a:normAutofit/>
          </a:bodyPr>
          <a:lstStyle/>
          <a:p>
            <a:r>
              <a:rPr lang="en-US" sz="4000" dirty="0"/>
              <a:t>Colorado Customized Model</a:t>
            </a:r>
          </a:p>
        </p:txBody>
      </p:sp>
    </p:spTree>
    <p:extLst>
      <p:ext uri="{BB962C8B-B14F-4D97-AF65-F5344CB8AC3E}">
        <p14:creationId xmlns:p14="http://schemas.microsoft.com/office/powerpoint/2010/main" val="199871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Screen shot of &quot;National Industry Association Develops Competency-Based Apprenticeship Program for Water and Wastewater Operations Specialist.   &#10;&#10;Full case study available at following link: https://www.careeronestop.org/CompetencyModel/info_documents/NRWA-CaseSummary-2018.pdf">
            <a:extLst>
              <a:ext uri="{FF2B5EF4-FFF2-40B4-BE49-F238E27FC236}">
                <a16:creationId xmlns:a16="http://schemas.microsoft.com/office/drawing/2014/main" xmlns="" id="{1C959019-6F70-4A08-A0DE-12A8FA0DA8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49363"/>
            <a:ext cx="8001000" cy="4694237"/>
          </a:xfrm>
        </p:spPr>
      </p:pic>
      <p:sp>
        <p:nvSpPr>
          <p:cNvPr id="3" name="Title 2">
            <a:extLst>
              <a:ext uri="{FF2B5EF4-FFF2-40B4-BE49-F238E27FC236}">
                <a16:creationId xmlns:a16="http://schemas.microsoft.com/office/drawing/2014/main" xmlns="" id="{43999AF4-066E-498D-8EE3-718C8273D50B}"/>
              </a:ext>
            </a:extLst>
          </p:cNvPr>
          <p:cNvSpPr>
            <a:spLocks noGrp="1"/>
          </p:cNvSpPr>
          <p:nvPr>
            <p:ph type="title"/>
          </p:nvPr>
        </p:nvSpPr>
        <p:spPr>
          <a:xfrm>
            <a:off x="0" y="0"/>
            <a:ext cx="9144000" cy="1143000"/>
          </a:xfrm>
        </p:spPr>
        <p:txBody>
          <a:bodyPr>
            <a:normAutofit fontScale="90000"/>
          </a:bodyPr>
          <a:lstStyle/>
          <a:p>
            <a:r>
              <a:rPr lang="en-US" dirty="0"/>
              <a:t>Additional Water and Wastewater Resources</a:t>
            </a:r>
          </a:p>
        </p:txBody>
      </p:sp>
    </p:spTree>
    <p:extLst>
      <p:ext uri="{BB962C8B-B14F-4D97-AF65-F5344CB8AC3E}">
        <p14:creationId xmlns:p14="http://schemas.microsoft.com/office/powerpoint/2010/main" val="135700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987B08-3E7C-4F6B-8E68-678E748CE472}"/>
              </a:ext>
            </a:extLst>
          </p:cNvPr>
          <p:cNvSpPr>
            <a:spLocks noGrp="1"/>
          </p:cNvSpPr>
          <p:nvPr>
            <p:ph type="title"/>
          </p:nvPr>
        </p:nvSpPr>
        <p:spPr>
          <a:xfrm>
            <a:off x="0" y="0"/>
            <a:ext cx="9144000" cy="1143000"/>
          </a:xfrm>
        </p:spPr>
        <p:txBody>
          <a:bodyPr>
            <a:normAutofit/>
          </a:bodyPr>
          <a:lstStyle/>
          <a:p>
            <a:r>
              <a:rPr lang="en-US" sz="4000" dirty="0"/>
              <a:t>Questions &amp; Answers</a:t>
            </a:r>
          </a:p>
        </p:txBody>
      </p:sp>
    </p:spTree>
    <p:extLst>
      <p:ext uri="{BB962C8B-B14F-4D97-AF65-F5344CB8AC3E}">
        <p14:creationId xmlns:p14="http://schemas.microsoft.com/office/powerpoint/2010/main" val="173710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What is a competency?</a:t>
            </a:r>
          </a:p>
          <a:p>
            <a:pPr lvl="1"/>
            <a:r>
              <a:rPr lang="en-US" sz="2400" dirty="0"/>
              <a:t>The capability to apply a set of related knowledge, skills, and abilities to successfully perform work functions or tasks.</a:t>
            </a:r>
          </a:p>
          <a:p>
            <a:pPr marL="457200" lvl="1" indent="0">
              <a:buNone/>
            </a:pPr>
            <a:endParaRPr lang="en-US" sz="2400" dirty="0"/>
          </a:p>
          <a:p>
            <a:r>
              <a:rPr lang="en-US" sz="2800" dirty="0"/>
              <a:t>What is a competency model?</a:t>
            </a:r>
          </a:p>
          <a:p>
            <a:pPr lvl="1"/>
            <a:r>
              <a:rPr lang="en-US" sz="2400" dirty="0"/>
              <a:t>A collection of competencies that together define successful performance in a particular industry or field</a:t>
            </a:r>
          </a:p>
          <a:p>
            <a:pPr lvl="1"/>
            <a:r>
              <a:rPr lang="en-US" sz="2400" dirty="0"/>
              <a:t>A resource with various uses (not an end-product)</a:t>
            </a:r>
          </a:p>
          <a:p>
            <a:endParaRPr lang="en-US" dirty="0"/>
          </a:p>
        </p:txBody>
      </p:sp>
      <p:sp>
        <p:nvSpPr>
          <p:cNvPr id="2" name="Title 1"/>
          <p:cNvSpPr>
            <a:spLocks noGrp="1"/>
          </p:cNvSpPr>
          <p:nvPr>
            <p:ph type="title"/>
          </p:nvPr>
        </p:nvSpPr>
        <p:spPr>
          <a:xfrm>
            <a:off x="0" y="-14068"/>
            <a:ext cx="9144000" cy="1143000"/>
          </a:xfrm>
        </p:spPr>
        <p:txBody>
          <a:bodyPr>
            <a:normAutofit/>
          </a:bodyPr>
          <a:lstStyle/>
          <a:p>
            <a:r>
              <a:rPr lang="en-US" sz="4000" dirty="0"/>
              <a:t>Competency Models</a:t>
            </a:r>
          </a:p>
        </p:txBody>
      </p:sp>
    </p:spTree>
    <p:extLst>
      <p:ext uri="{BB962C8B-B14F-4D97-AF65-F5344CB8AC3E}">
        <p14:creationId xmlns:p14="http://schemas.microsoft.com/office/powerpoint/2010/main" val="4234320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68"/>
            <a:ext cx="9144000" cy="1143000"/>
          </a:xfrm>
        </p:spPr>
        <p:txBody>
          <a:bodyPr>
            <a:normAutofit/>
          </a:bodyPr>
          <a:lstStyle/>
          <a:p>
            <a:r>
              <a:rPr lang="en-US" sz="4000" dirty="0"/>
              <a:t>Who Uses Competency Models?</a:t>
            </a:r>
          </a:p>
        </p:txBody>
      </p:sp>
      <p:graphicFrame>
        <p:nvGraphicFramePr>
          <p:cNvPr id="5" name="Diagram 4" descr="Under the title, &quot;Who uses competency Models?&quot;, there are five boxes. Each display a group who use competency models including, private industry leaders, trainers and educators, human resource professionals, public workforce professionals, and economic developers. "/>
          <p:cNvGraphicFramePr/>
          <p:nvPr>
            <p:extLst>
              <p:ext uri="{D42A27DB-BD31-4B8C-83A1-F6EECF244321}">
                <p14:modId xmlns:p14="http://schemas.microsoft.com/office/powerpoint/2010/main" val="406675864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4211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68"/>
            <a:ext cx="9144000" cy="1143000"/>
          </a:xfrm>
        </p:spPr>
        <p:txBody>
          <a:bodyPr>
            <a:normAutofit/>
          </a:bodyPr>
          <a:lstStyle/>
          <a:p>
            <a:r>
              <a:rPr lang="en-US" sz="4000" dirty="0"/>
              <a:t>Why Competency Models?</a:t>
            </a:r>
          </a:p>
        </p:txBody>
      </p:sp>
      <p:sp>
        <p:nvSpPr>
          <p:cNvPr id="3" name="Content Placeholder 2"/>
          <p:cNvSpPr>
            <a:spLocks noGrp="1"/>
          </p:cNvSpPr>
          <p:nvPr>
            <p:ph idx="1"/>
          </p:nvPr>
        </p:nvSpPr>
        <p:spPr>
          <a:xfrm>
            <a:off x="152400" y="1295400"/>
            <a:ext cx="8763000" cy="4495799"/>
          </a:xfrm>
        </p:spPr>
        <p:txBody>
          <a:bodyPr>
            <a:normAutofit/>
          </a:bodyPr>
          <a:lstStyle/>
          <a:p>
            <a:pPr marL="0" indent="0">
              <a:lnSpc>
                <a:spcPct val="110000"/>
              </a:lnSpc>
              <a:spcBef>
                <a:spcPts val="0"/>
              </a:spcBef>
              <a:spcAft>
                <a:spcPts val="1200"/>
              </a:spcAft>
              <a:buNone/>
            </a:pPr>
            <a:r>
              <a:rPr lang="en-US" sz="2800" dirty="0"/>
              <a:t>Competency Models can help…</a:t>
            </a:r>
          </a:p>
          <a:p>
            <a:pPr lvl="1">
              <a:spcBef>
                <a:spcPts val="0"/>
              </a:spcBef>
              <a:spcAft>
                <a:spcPts val="1800"/>
              </a:spcAft>
            </a:pPr>
            <a:r>
              <a:rPr lang="en-US" dirty="0"/>
              <a:t> Identify and communicate industry needs</a:t>
            </a:r>
          </a:p>
          <a:p>
            <a:pPr lvl="1">
              <a:spcBef>
                <a:spcPts val="0"/>
              </a:spcBef>
              <a:spcAft>
                <a:spcPts val="1800"/>
              </a:spcAft>
            </a:pPr>
            <a:r>
              <a:rPr lang="en-US" dirty="0"/>
              <a:t> Improve worker training programs</a:t>
            </a:r>
          </a:p>
          <a:p>
            <a:pPr lvl="1">
              <a:spcBef>
                <a:spcPts val="0"/>
              </a:spcBef>
              <a:spcAft>
                <a:spcPts val="1800"/>
              </a:spcAft>
            </a:pPr>
            <a:r>
              <a:rPr lang="en-US" dirty="0"/>
              <a:t> Develop industry-defined performance indicators</a:t>
            </a:r>
          </a:p>
          <a:p>
            <a:pPr lvl="1">
              <a:spcBef>
                <a:spcPts val="0"/>
              </a:spcBef>
              <a:spcAft>
                <a:spcPts val="1800"/>
              </a:spcAft>
            </a:pPr>
            <a:r>
              <a:rPr lang="en-US" dirty="0"/>
              <a:t> Develop resources for career exploration</a:t>
            </a:r>
          </a:p>
          <a:p>
            <a:pPr lvl="1">
              <a:spcBef>
                <a:spcPts val="0"/>
              </a:spcBef>
              <a:spcAft>
                <a:spcPts val="1800"/>
              </a:spcAft>
            </a:pPr>
            <a:r>
              <a:rPr lang="en-US" dirty="0"/>
              <a:t> Provide national/regional framework to inform  state certification programs</a:t>
            </a:r>
          </a:p>
          <a:p>
            <a:pPr marL="0" indent="0">
              <a:buNone/>
            </a:pPr>
            <a:endParaRPr lang="en-US" sz="2800" dirty="0"/>
          </a:p>
        </p:txBody>
      </p:sp>
    </p:spTree>
    <p:extLst>
      <p:ext uri="{BB962C8B-B14F-4D97-AF65-F5344CB8AC3E}">
        <p14:creationId xmlns:p14="http://schemas.microsoft.com/office/powerpoint/2010/main" val="2882138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68"/>
            <a:ext cx="9144000" cy="1143000"/>
          </a:xfrm>
        </p:spPr>
        <p:txBody>
          <a:bodyPr>
            <a:normAutofit/>
          </a:bodyPr>
          <a:lstStyle/>
          <a:p>
            <a:r>
              <a:rPr lang="en-US" sz="4000" dirty="0"/>
              <a:t>Competency Model Features</a:t>
            </a:r>
          </a:p>
        </p:txBody>
      </p:sp>
      <p:graphicFrame>
        <p:nvGraphicFramePr>
          <p:cNvPr id="4" name="Diagram 3" descr="The slide title, &quot;Competency Model Features&quot; has five boxes underneath which describe the features. The features are as follows: National, crosscutting, and industry-wide; represent broad industry level; do not describe a standard of performance; workers do not have every skill at the same level. &#10;&#10;The fifth box contains the text &quot;competency model&quot;. "/>
          <p:cNvGraphicFramePr/>
          <p:nvPr>
            <p:extLst>
              <p:ext uri="{D42A27DB-BD31-4B8C-83A1-F6EECF244321}">
                <p14:modId xmlns:p14="http://schemas.microsoft.com/office/powerpoint/2010/main" val="141867001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2253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8A2FFF9-0BA6-47B7-963F-B0FFCC2050DF}"/>
              </a:ext>
            </a:extLst>
          </p:cNvPr>
          <p:cNvSpPr>
            <a:spLocks noGrp="1"/>
          </p:cNvSpPr>
          <p:nvPr>
            <p:ph type="title"/>
          </p:nvPr>
        </p:nvSpPr>
        <p:spPr>
          <a:xfrm>
            <a:off x="0" y="-14069"/>
            <a:ext cx="9144000" cy="1157016"/>
          </a:xfrm>
        </p:spPr>
        <p:txBody>
          <a:bodyPr>
            <a:normAutofit/>
          </a:bodyPr>
          <a:lstStyle/>
          <a:p>
            <a:r>
              <a:rPr lang="en-US" sz="4000" dirty="0"/>
              <a:t>Competency Model Clearinghouse</a:t>
            </a:r>
          </a:p>
        </p:txBody>
      </p:sp>
      <p:pic>
        <p:nvPicPr>
          <p:cNvPr id="3" name="Picture 2"/>
          <p:cNvPicPr>
            <a:picLocks noChangeAspect="1"/>
          </p:cNvPicPr>
          <p:nvPr/>
        </p:nvPicPr>
        <p:blipFill>
          <a:blip r:embed="rId3"/>
          <a:stretch>
            <a:fillRect/>
          </a:stretch>
        </p:blipFill>
        <p:spPr>
          <a:xfrm>
            <a:off x="1629103" y="1182487"/>
            <a:ext cx="6248400" cy="4847740"/>
          </a:xfrm>
          <a:prstGeom prst="rect">
            <a:avLst/>
          </a:prstGeom>
        </p:spPr>
      </p:pic>
    </p:spTree>
    <p:extLst>
      <p:ext uri="{BB962C8B-B14F-4D97-AF65-F5344CB8AC3E}">
        <p14:creationId xmlns:p14="http://schemas.microsoft.com/office/powerpoint/2010/main" val="1541498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0" y="0"/>
            <a:ext cx="9144000" cy="1037474"/>
          </a:xfrm>
        </p:spPr>
        <p:txBody>
          <a:bodyPr vert="horz" lIns="91440" tIns="45720" rIns="91440" bIns="45720" rtlCol="0" anchor="ctr">
            <a:normAutofit/>
          </a:bodyPr>
          <a:lstStyle/>
          <a:p>
            <a:r>
              <a:rPr lang="en-US" sz="4000" dirty="0"/>
              <a:t>Competency Model Framework</a:t>
            </a:r>
          </a:p>
        </p:txBody>
      </p:sp>
      <p:sp>
        <p:nvSpPr>
          <p:cNvPr id="7172" name="TextBox 7"/>
          <p:cNvSpPr txBox="1">
            <a:spLocks noChangeArrowheads="1"/>
          </p:cNvSpPr>
          <p:nvPr/>
        </p:nvSpPr>
        <p:spPr bwMode="auto">
          <a:xfrm>
            <a:off x="347662" y="3210837"/>
            <a:ext cx="2014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Calibri" pitchFamily="34" charset="0"/>
              </a:rPr>
              <a:t>Tier Groupings</a:t>
            </a:r>
          </a:p>
        </p:txBody>
      </p:sp>
      <p:grpSp>
        <p:nvGrpSpPr>
          <p:cNvPr id="7171" name="Group 3" descr="Three areas point towards different tier groupings of the pyramid: Occupation Related Tier, Industry Related Tier, and Foundational Tier"/>
          <p:cNvGrpSpPr>
            <a:grpSpLocks/>
          </p:cNvGrpSpPr>
          <p:nvPr/>
        </p:nvGrpSpPr>
        <p:grpSpPr bwMode="auto">
          <a:xfrm>
            <a:off x="2362200" y="2529801"/>
            <a:ext cx="1676400" cy="2438400"/>
            <a:chOff x="2133600" y="2438400"/>
            <a:chExt cx="1676400" cy="2438400"/>
          </a:xfrm>
        </p:grpSpPr>
        <p:sp>
          <p:nvSpPr>
            <p:cNvPr id="5" name="Line 6"/>
            <p:cNvSpPr>
              <a:spLocks noChangeShapeType="1"/>
            </p:cNvSpPr>
            <p:nvPr/>
          </p:nvSpPr>
          <p:spPr bwMode="auto">
            <a:xfrm>
              <a:off x="2133600" y="3352800"/>
              <a:ext cx="1066800" cy="15240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sp>
          <p:nvSpPr>
            <p:cNvPr id="6" name="Line 7"/>
            <p:cNvSpPr>
              <a:spLocks noChangeShapeType="1"/>
            </p:cNvSpPr>
            <p:nvPr/>
          </p:nvSpPr>
          <p:spPr bwMode="auto">
            <a:xfrm>
              <a:off x="2133600" y="3352800"/>
              <a:ext cx="1371600" cy="2286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sp>
          <p:nvSpPr>
            <p:cNvPr id="7" name="Line 8"/>
            <p:cNvSpPr>
              <a:spLocks noChangeShapeType="1"/>
            </p:cNvSpPr>
            <p:nvPr/>
          </p:nvSpPr>
          <p:spPr bwMode="auto">
            <a:xfrm flipV="1">
              <a:off x="2133600" y="2438400"/>
              <a:ext cx="1676400" cy="9144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grpSp>
      <p:pic>
        <p:nvPicPr>
          <p:cNvPr id="7170" name="Picture 3" descr="The image shows three tier groupings of the competency model. Starting at the bottom is foundational level. The middle tier is the industry related. The top tier is occupation rel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1" y="1651841"/>
            <a:ext cx="4648200" cy="419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3840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A6AFA01-0C25-428D-AFF5-398B3A12E4DD}"/>
              </a:ext>
            </a:extLst>
          </p:cNvPr>
          <p:cNvSpPr>
            <a:spLocks noGrp="1"/>
          </p:cNvSpPr>
          <p:nvPr>
            <p:ph type="title"/>
          </p:nvPr>
        </p:nvSpPr>
        <p:spPr>
          <a:xfrm>
            <a:off x="0" y="-1"/>
            <a:ext cx="9144000" cy="1094081"/>
          </a:xfrm>
        </p:spPr>
        <p:txBody>
          <a:bodyPr>
            <a:normAutofit/>
          </a:bodyPr>
          <a:lstStyle/>
          <a:p>
            <a:r>
              <a:rPr lang="en-US" sz="4000" dirty="0"/>
              <a:t>Competency Model Tiers</a:t>
            </a:r>
          </a:p>
        </p:txBody>
      </p:sp>
      <p:sp>
        <p:nvSpPr>
          <p:cNvPr id="5" name="TextBox 7">
            <a:extLst>
              <a:ext uri="{FF2B5EF4-FFF2-40B4-BE49-F238E27FC236}">
                <a16:creationId xmlns:a16="http://schemas.microsoft.com/office/drawing/2014/main" xmlns="" id="{98322811-8F2E-4612-8CC9-57D38A1431C1}"/>
              </a:ext>
            </a:extLst>
          </p:cNvPr>
          <p:cNvSpPr txBox="1">
            <a:spLocks noChangeArrowheads="1"/>
          </p:cNvSpPr>
          <p:nvPr/>
        </p:nvSpPr>
        <p:spPr bwMode="auto">
          <a:xfrm>
            <a:off x="1427163" y="2783682"/>
            <a:ext cx="782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Calibri" pitchFamily="34" charset="0"/>
              </a:rPr>
              <a:t>Tiers</a:t>
            </a:r>
          </a:p>
        </p:txBody>
      </p:sp>
      <p:grpSp>
        <p:nvGrpSpPr>
          <p:cNvPr id="6" name="Group 3" descr="Three arrows pointing to three different tiers of the pyramid. ">
            <a:extLst>
              <a:ext uri="{FF2B5EF4-FFF2-40B4-BE49-F238E27FC236}">
                <a16:creationId xmlns:a16="http://schemas.microsoft.com/office/drawing/2014/main" xmlns="" id="{6CFCDAC0-B0AC-4483-8AE3-6EE9D7C9498C}"/>
              </a:ext>
            </a:extLst>
          </p:cNvPr>
          <p:cNvGrpSpPr>
            <a:grpSpLocks/>
          </p:cNvGrpSpPr>
          <p:nvPr/>
        </p:nvGrpSpPr>
        <p:grpSpPr bwMode="auto">
          <a:xfrm>
            <a:off x="2209800" y="2938463"/>
            <a:ext cx="1600200" cy="1295400"/>
            <a:chOff x="2133600" y="3276600"/>
            <a:chExt cx="1600200" cy="1295400"/>
          </a:xfrm>
        </p:grpSpPr>
        <p:sp>
          <p:nvSpPr>
            <p:cNvPr id="7" name="Line 6">
              <a:extLst>
                <a:ext uri="{FF2B5EF4-FFF2-40B4-BE49-F238E27FC236}">
                  <a16:creationId xmlns:a16="http://schemas.microsoft.com/office/drawing/2014/main" xmlns="" id="{9625BBB3-FA78-452D-A4B9-76FC8E8B9856}"/>
                </a:ext>
              </a:extLst>
            </p:cNvPr>
            <p:cNvSpPr>
              <a:spLocks noChangeShapeType="1"/>
            </p:cNvSpPr>
            <p:nvPr/>
          </p:nvSpPr>
          <p:spPr bwMode="auto">
            <a:xfrm>
              <a:off x="2133600" y="3352800"/>
              <a:ext cx="1219200" cy="1219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sp>
          <p:nvSpPr>
            <p:cNvPr id="8" name="Line 7">
              <a:extLst>
                <a:ext uri="{FF2B5EF4-FFF2-40B4-BE49-F238E27FC236}">
                  <a16:creationId xmlns:a16="http://schemas.microsoft.com/office/drawing/2014/main" xmlns="" id="{5105A26D-65AE-4D64-973B-59E07514221C}"/>
                </a:ext>
              </a:extLst>
            </p:cNvPr>
            <p:cNvSpPr>
              <a:spLocks noChangeShapeType="1"/>
            </p:cNvSpPr>
            <p:nvPr/>
          </p:nvSpPr>
          <p:spPr bwMode="auto">
            <a:xfrm>
              <a:off x="2133600" y="3352800"/>
              <a:ext cx="1371600" cy="6096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sp>
          <p:nvSpPr>
            <p:cNvPr id="9" name="Line 8">
              <a:extLst>
                <a:ext uri="{FF2B5EF4-FFF2-40B4-BE49-F238E27FC236}">
                  <a16:creationId xmlns:a16="http://schemas.microsoft.com/office/drawing/2014/main" xmlns="" id="{F68F6C09-1D85-4000-A02B-FB7567CBDB77}"/>
                </a:ext>
              </a:extLst>
            </p:cNvPr>
            <p:cNvSpPr>
              <a:spLocks noChangeShapeType="1"/>
            </p:cNvSpPr>
            <p:nvPr/>
          </p:nvSpPr>
          <p:spPr bwMode="auto">
            <a:xfrm flipV="1">
              <a:off x="2133600" y="3276600"/>
              <a:ext cx="1600200" cy="76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grpSp>
      <p:pic>
        <p:nvPicPr>
          <p:cNvPr id="4" name="Picture 3" descr="The image shows three foundational tiers at the bottom of the pyramid: personal effectiveness competencies; academic competencies; and workplace competencies. &#10;&#10;Above the foundational group of tiers are the industry-wide technical competencies, industry-sector technical competencies, management competencies, and occupation-specific requirements. ">
            <a:extLst>
              <a:ext uri="{FF2B5EF4-FFF2-40B4-BE49-F238E27FC236}">
                <a16:creationId xmlns:a16="http://schemas.microsoft.com/office/drawing/2014/main" xmlns="" id="{44078D40-28A0-46E3-AF2A-043A3269D2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142854"/>
            <a:ext cx="5306309" cy="493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309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3161FFC-65CF-4FED-8706-2C16C82AACB3}"/>
              </a:ext>
            </a:extLst>
          </p:cNvPr>
          <p:cNvSpPr>
            <a:spLocks noGrp="1"/>
          </p:cNvSpPr>
          <p:nvPr>
            <p:ph idx="1"/>
          </p:nvPr>
        </p:nvSpPr>
        <p:spPr>
          <a:xfrm>
            <a:off x="457200" y="2057400"/>
            <a:ext cx="8610600" cy="3475037"/>
          </a:xfrm>
        </p:spPr>
        <p:txBody>
          <a:bodyPr>
            <a:normAutofit/>
          </a:bodyPr>
          <a:lstStyle/>
          <a:p>
            <a:pPr marL="0" indent="0">
              <a:buNone/>
            </a:pPr>
            <a:r>
              <a:rPr lang="en-US" sz="6600" dirty="0"/>
              <a:t>Water and Wastewater Competency Model</a:t>
            </a:r>
          </a:p>
        </p:txBody>
      </p:sp>
      <p:sp>
        <p:nvSpPr>
          <p:cNvPr id="3" name="Title 1">
            <a:extLst>
              <a:ext uri="{FF2B5EF4-FFF2-40B4-BE49-F238E27FC236}">
                <a16:creationId xmlns:a16="http://schemas.microsoft.com/office/drawing/2014/main" xmlns="" id="{0E0EBBD1-0359-43C4-A2C5-3C6D099DC627}"/>
              </a:ext>
            </a:extLst>
          </p:cNvPr>
          <p:cNvSpPr>
            <a:spLocks noGrp="1"/>
          </p:cNvSpPr>
          <p:nvPr>
            <p:ph type="title"/>
          </p:nvPr>
        </p:nvSpPr>
        <p:spPr>
          <a:xfrm>
            <a:off x="0" y="0"/>
            <a:ext cx="9144000" cy="1143000"/>
          </a:xfrm>
        </p:spPr>
        <p:txBody>
          <a:bodyPr>
            <a:normAutofit/>
          </a:bodyPr>
          <a:lstStyle/>
          <a:p>
            <a:r>
              <a:rPr lang="en-US" sz="4000" dirty="0"/>
              <a:t>Competency Model</a:t>
            </a:r>
          </a:p>
        </p:txBody>
      </p:sp>
    </p:spTree>
    <p:extLst>
      <p:ext uri="{BB962C8B-B14F-4D97-AF65-F5344CB8AC3E}">
        <p14:creationId xmlns:p14="http://schemas.microsoft.com/office/powerpoint/2010/main" val="2215452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PA CM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PA_CMC_template_GPS_20180629.potx" id="{4DDA32CC-A048-463B-9825-11A55AD9E98E}" vid="{C3791A62-9C93-492F-A2FF-B0C04672B920}"/>
    </a:ext>
  </a:extLst>
</a:theme>
</file>

<file path=ppt/theme/theme2.xml><?xml version="1.0" encoding="utf-8"?>
<a:theme xmlns:a="http://schemas.openxmlformats.org/drawingml/2006/main" name="1_Office Theme">
  <a:themeElements>
    <a:clrScheme name="EPA CM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PA_CMC_template_GPS_20180629.potx" id="{4DDA32CC-A048-463B-9825-11A55AD9E98E}" vid="{C3791A62-9C93-492F-A2FF-B0C04672B9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EPA_CMC_template_GPS_20180702</Template>
  <TotalTime>3050</TotalTime>
  <Words>1379</Words>
  <Application>Microsoft Office PowerPoint</Application>
  <PresentationFormat>On-screen Show (4:3)</PresentationFormat>
  <Paragraphs>159</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Franklin Gothic Demi</vt:lpstr>
      <vt:lpstr>Franklin Gothic Medium</vt:lpstr>
      <vt:lpstr>Gill Sans MT</vt:lpstr>
      <vt:lpstr>Wingdings</vt:lpstr>
      <vt:lpstr>Office Theme</vt:lpstr>
      <vt:lpstr>1_Office Theme</vt:lpstr>
      <vt:lpstr> A Competency Model Approach </vt:lpstr>
      <vt:lpstr>Competency Models</vt:lpstr>
      <vt:lpstr>Who Uses Competency Models?</vt:lpstr>
      <vt:lpstr>Why Competency Models?</vt:lpstr>
      <vt:lpstr>Competency Model Features</vt:lpstr>
      <vt:lpstr>Competency Model Clearinghouse</vt:lpstr>
      <vt:lpstr>Competency Model Framework</vt:lpstr>
      <vt:lpstr>Competency Model Tiers</vt:lpstr>
      <vt:lpstr>Competency Model</vt:lpstr>
      <vt:lpstr>Model Industry Champions</vt:lpstr>
      <vt:lpstr>Water and Wastewater Competency Model</vt:lpstr>
      <vt:lpstr>Workforce Content Addressed in Model Update</vt:lpstr>
      <vt:lpstr>Competency Model In Action- Colorado</vt:lpstr>
      <vt:lpstr>Competency Model In Action- Colorado </vt:lpstr>
      <vt:lpstr>Competency Model In Action- Colorado</vt:lpstr>
      <vt:lpstr>Tools They Used</vt:lpstr>
      <vt:lpstr>Colorado Customized Model</vt:lpstr>
      <vt:lpstr>Additional Water and Wastewater Resources</vt:lpstr>
      <vt:lpstr>Questions &amp; Answers</vt:lpstr>
    </vt:vector>
  </TitlesOfParts>
  <Company>JBS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Model Clearinghouse - Speakers Guide Presentation</dc:title>
  <dc:creator>CHRISTY MONTGOMERY</dc:creator>
  <cp:lastModifiedBy>Gillala, Sravanthi</cp:lastModifiedBy>
  <cp:revision>123</cp:revision>
  <cp:lastPrinted>2018-12-18T00:38:05Z</cp:lastPrinted>
  <dcterms:created xsi:type="dcterms:W3CDTF">2018-08-02T14:14:30Z</dcterms:created>
  <dcterms:modified xsi:type="dcterms:W3CDTF">2019-08-05T15:25:49Z</dcterms:modified>
</cp:coreProperties>
</file>